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77" r:id="rId4"/>
    <p:sldId id="270" r:id="rId5"/>
    <p:sldId id="278" r:id="rId6"/>
    <p:sldId id="282" r:id="rId7"/>
    <p:sldId id="285" r:id="rId8"/>
    <p:sldId id="268" r:id="rId9"/>
    <p:sldId id="275" r:id="rId10"/>
    <p:sldId id="272" r:id="rId11"/>
    <p:sldId id="286" r:id="rId12"/>
    <p:sldId id="281" r:id="rId13"/>
    <p:sldId id="271" r:id="rId14"/>
    <p:sldId id="258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96">
          <p15:clr>
            <a:srgbClr val="A4A3A4"/>
          </p15:clr>
        </p15:guide>
        <p15:guide id="2" pos="56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E200"/>
    <a:srgbClr val="387CDA"/>
    <a:srgbClr val="FFFFFF"/>
    <a:srgbClr val="FFF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8" autoAdjust="0"/>
    <p:restoredTop sz="85009" autoAdjust="0"/>
  </p:normalViewPr>
  <p:slideViewPr>
    <p:cSldViewPr snapToGrid="0" snapToObjects="1" showGuides="1">
      <p:cViewPr>
        <p:scale>
          <a:sx n="82" d="100"/>
          <a:sy n="82" d="100"/>
        </p:scale>
        <p:origin x="2352" y="496"/>
      </p:cViewPr>
      <p:guideLst>
        <p:guide orient="horz" pos="3596"/>
        <p:guide pos="56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8FF8-4062-5E46-9351-BDCE84B0BAA2}" type="datetimeFigureOut">
              <a:rPr lang="es-ES" smtClean="0"/>
              <a:t>1/6/17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343E8-7CC1-7A4E-AB3F-5656FD31E8A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30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57AF4-C32E-4691-BCF3-562D28DFD1A2}" type="datetimeFigureOut">
              <a:rPr lang="es-CL" smtClean="0"/>
              <a:t>01-06-17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D3EC9-F70F-4A31-807D-763AE870AA4D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858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EC9-F70F-4A31-807D-763AE870AA4D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406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EC9-F70F-4A31-807D-763AE870AA4D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3278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EC9-F70F-4A31-807D-763AE870AA4D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995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methodology adopted in this analysis is essentially exploratory and is based on bibliometric indicators in Incites and complemented with Alternative metrics of SCOPUS.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analyzed refer to scientific publications of Chile in the research area of Astronomy &amp; Astrophysics over 10 years.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EC9-F70F-4A31-807D-763AE870AA4D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257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graph shows the focus of scientific investigation in Chile for this period in Incites.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this bibliometric analysis is on productivity, impact and international collaboration of Chile, analyzing a global perspective and their influence throughout the period in study.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Where?...Here in this field: A&amp;A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EC9-F70F-4A31-807D-763AE870AA4D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197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focus of this bibliometric analysis is on the productivity.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visualize research trends and growth of knowledge in this scientific field, first we must identify the scientific publications.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Chilean scientific productivity is identified through the analysis of the author institutional affiliation.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graph presents the evolution of papers published annually in this field.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the graph presents the most productive scientific organizations during the last years.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European Southern Observatory and Pontifical Catholic University of Chile are the most productive organizations in this area.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conclusion, is that: The bibliometric analysis shows Chilean scientific publications experiment a positive growth that influence the development of academic research in this area.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EC9-F70F-4A31-807D-763AE870AA4D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710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focus of this bibliometric analysis is on impact of scientific papers published.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can identify the impact of Chilean scientific production analyzing the times a paper has been cited.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Chilean scientific documents citation was analyzed based on Normalized Citation Impact (NCI).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measure can be used to evaluate the overall impact of the scientific publications in the category.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this information, we can see that over the last ten years the normalized citation impact of Chilean scientific documents is bigger than the worldwide impact in this field..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graph shows that Chilean papers citation impact in this field has been over than 20% during the period compare with the worldwide impact average.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Explanation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Normalized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Citation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(NCI)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equal to 1 represents performance at par with the world average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above 1 are considered above world average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below 1 are considered below average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EC9-F70F-4A31-807D-763AE870AA4D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357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graph displays the impact of Chilean top institutions publishing scientific documents in this field based on citation activity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institutions conducting research in Chile in this field are above the worldwide average.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EC9-F70F-4A31-807D-763AE870AA4D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150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For exploring Chilean international collaboration by country</a:t>
            </a:r>
            <a:r>
              <a:rPr lang="en-US" sz="1200" baseline="0" dirty="0">
                <a:latin typeface="+mn-lt"/>
              </a:rPr>
              <a:t>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bibliometric analysis is based on </a:t>
            </a:r>
            <a:r>
              <a:rPr lang="en-US" sz="1200" dirty="0">
                <a:latin typeface="+mn-lt"/>
              </a:rPr>
              <a:t>documents counting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The figure shows the international collaboration network of the scientific production between authors of Chilean organizations and another countries.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As you can see the US has collaborated with Chile with more than 4.000 documents in the studied period.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+mn-lt"/>
              </a:rPr>
              <a:t>Germany</a:t>
            </a:r>
            <a:r>
              <a:rPr lang="en-US" sz="1200" baseline="0" dirty="0">
                <a:latin typeface="+mn-lt"/>
              </a:rPr>
              <a:t>, England and France have more 2.000 documents each in collaboration in the same period.</a:t>
            </a:r>
            <a:endParaRPr lang="en-US" sz="1200" dirty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EC9-F70F-4A31-807D-763AE870AA4D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630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said in the methodology of the study we are complementing the traditional metrics with the alternative ones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top ten cited papers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analyzed in SCOPUS looking for the alternative metrics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this four fields: Scholarly Activity, Scholarly Commentary, Mass Media and Social activity.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EC9-F70F-4A31-807D-763AE870AA4D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261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traditional metrics with alternative metrics, we can see that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altmetrics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presented by the SCOPUS database reflect that the impact of Chilean research in Astronomy and Astrophysics is much lower in the context of social networks in the studied period.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3EC9-F70F-4A31-807D-763AE870AA4D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754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387C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4970" y="3440148"/>
            <a:ext cx="7197430" cy="1184092"/>
          </a:xfrm>
        </p:spPr>
        <p:txBody>
          <a:bodyPr anchor="t">
            <a:normAutofit/>
          </a:bodyPr>
          <a:lstStyle>
            <a:lvl1pPr algn="r">
              <a:defRPr sz="4400">
                <a:solidFill>
                  <a:srgbClr val="387CDA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74970" y="4852592"/>
            <a:ext cx="7197430" cy="1071958"/>
          </a:xfrm>
        </p:spPr>
        <p:txBody>
          <a:bodyPr>
            <a:normAutofit/>
          </a:bodyPr>
          <a:lstStyle>
            <a:lvl1pPr marL="0" indent="0" algn="r">
              <a:lnSpc>
                <a:spcPct val="90000"/>
              </a:lnSpc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</a:t>
            </a:r>
            <a:br>
              <a:rPr lang="es-ES_tradnl" dirty="0"/>
            </a:br>
            <a:r>
              <a:rPr lang="es-ES_tradnl" dirty="0"/>
              <a:t>de subtítulo del patrón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0" y="228600"/>
            <a:ext cx="1181100" cy="2133600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 userDrawn="1"/>
        </p:nvSpPr>
        <p:spPr>
          <a:xfrm>
            <a:off x="1171870" y="6402164"/>
            <a:ext cx="7197430" cy="3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400" b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dirty="0">
                <a:solidFill>
                  <a:schemeClr val="bg1"/>
                </a:solidFill>
              </a:rPr>
              <a:t>bibliotecas.uc.cl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7778750" y="5899150"/>
            <a:ext cx="393700" cy="393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 userDrawn="1"/>
        </p:nvSpPr>
        <p:spPr>
          <a:xfrm>
            <a:off x="8255000" y="5498058"/>
            <a:ext cx="393700" cy="393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Rectángulo"/>
          <p:cNvSpPr/>
          <p:nvPr userDrawn="1"/>
        </p:nvSpPr>
        <p:spPr>
          <a:xfrm>
            <a:off x="7772400" y="5104358"/>
            <a:ext cx="393700" cy="393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 userDrawn="1"/>
        </p:nvSpPr>
        <p:spPr>
          <a:xfrm>
            <a:off x="8648700" y="5059908"/>
            <a:ext cx="393700" cy="393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 userDrawn="1"/>
        </p:nvSpPr>
        <p:spPr>
          <a:xfrm>
            <a:off x="8648700" y="4624240"/>
            <a:ext cx="206572" cy="20657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Rectángulo"/>
          <p:cNvSpPr/>
          <p:nvPr userDrawn="1"/>
        </p:nvSpPr>
        <p:spPr>
          <a:xfrm>
            <a:off x="8348564" y="5094636"/>
            <a:ext cx="206572" cy="20657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 userDrawn="1"/>
        </p:nvSpPr>
        <p:spPr>
          <a:xfrm>
            <a:off x="8764686" y="5664302"/>
            <a:ext cx="206572" cy="20657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"/>
          <p:cNvSpPr/>
          <p:nvPr userDrawn="1"/>
        </p:nvSpPr>
        <p:spPr>
          <a:xfrm>
            <a:off x="8369300" y="6086278"/>
            <a:ext cx="206572" cy="20657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Rectángulo"/>
          <p:cNvSpPr/>
          <p:nvPr userDrawn="1"/>
        </p:nvSpPr>
        <p:spPr>
          <a:xfrm>
            <a:off x="8205886" y="4635402"/>
            <a:ext cx="266700" cy="266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Rectángulo"/>
          <p:cNvSpPr/>
          <p:nvPr userDrawn="1"/>
        </p:nvSpPr>
        <p:spPr>
          <a:xfrm>
            <a:off x="8877300" y="4267102"/>
            <a:ext cx="266700" cy="266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29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69333" y="1342926"/>
            <a:ext cx="8974667" cy="3181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340783"/>
            <a:ext cx="8229600" cy="1143000"/>
          </a:xfrm>
        </p:spPr>
        <p:txBody>
          <a:bodyPr/>
          <a:lstStyle/>
          <a:p>
            <a:r>
              <a:rPr lang="es-ES_tradnl" dirty="0"/>
              <a:t>Clic para editar nombre de capítulo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7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arrollo de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845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8369300" y="6274482"/>
            <a:ext cx="596900" cy="5969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859363" cy="5270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fld id="{4637D2F8-05A4-FD4C-AF87-1FA0BA229BE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291903" y="317897"/>
            <a:ext cx="206572" cy="20657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 userDrawn="1"/>
        </p:nvSpPr>
        <p:spPr>
          <a:xfrm>
            <a:off x="369789" y="112515"/>
            <a:ext cx="124022" cy="12402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 userDrawn="1"/>
        </p:nvSpPr>
        <p:spPr>
          <a:xfrm>
            <a:off x="114300" y="438645"/>
            <a:ext cx="114300" cy="1143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 userDrawn="1"/>
        </p:nvSpPr>
        <p:spPr>
          <a:xfrm>
            <a:off x="-12700" y="-4812"/>
            <a:ext cx="266700" cy="266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644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6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8369300" y="6274482"/>
            <a:ext cx="596900" cy="5969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859363" cy="5270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fld id="{4637D2F8-05A4-FD4C-AF87-1FA0BA229BE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0" name="9 Rectángulo"/>
          <p:cNvSpPr/>
          <p:nvPr userDrawn="1"/>
        </p:nvSpPr>
        <p:spPr>
          <a:xfrm>
            <a:off x="291903" y="317897"/>
            <a:ext cx="206572" cy="20657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 userDrawn="1"/>
        </p:nvSpPr>
        <p:spPr>
          <a:xfrm>
            <a:off x="369789" y="112515"/>
            <a:ext cx="124022" cy="12402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 userDrawn="1"/>
        </p:nvSpPr>
        <p:spPr>
          <a:xfrm>
            <a:off x="114300" y="438645"/>
            <a:ext cx="114300" cy="1143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 userDrawn="1"/>
        </p:nvSpPr>
        <p:spPr>
          <a:xfrm>
            <a:off x="-12700" y="-4812"/>
            <a:ext cx="266700" cy="266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062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3032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901342"/>
            <a:ext cx="4040188" cy="2815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1" name="Marcador de SmartArt 10"/>
          <p:cNvSpPr>
            <a:spLocks noGrp="1"/>
          </p:cNvSpPr>
          <p:nvPr>
            <p:ph type="dgm" sz="quarter" idx="13"/>
          </p:nvPr>
        </p:nvSpPr>
        <p:spPr>
          <a:xfrm>
            <a:off x="4559300" y="1535114"/>
            <a:ext cx="4127500" cy="4181474"/>
          </a:xfrm>
        </p:spPr>
        <p:txBody>
          <a:bodyPr/>
          <a:lstStyle/>
          <a:p>
            <a:r>
              <a:rPr lang="es-ES"/>
              <a:t>Haga clic en el icono para agregar un elemento gráfico SmartArt</a:t>
            </a:r>
            <a:endParaRPr lang="es-ES" dirty="0"/>
          </a:p>
        </p:txBody>
      </p:sp>
      <p:sp>
        <p:nvSpPr>
          <p:cNvPr id="10" name="9 Rectángulo"/>
          <p:cNvSpPr/>
          <p:nvPr userDrawn="1"/>
        </p:nvSpPr>
        <p:spPr>
          <a:xfrm>
            <a:off x="8369300" y="6274482"/>
            <a:ext cx="596900" cy="5969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859363" cy="5270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fld id="{4637D2F8-05A4-FD4C-AF87-1FA0BA229BE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3" name="12 Rectángulo"/>
          <p:cNvSpPr/>
          <p:nvPr userDrawn="1"/>
        </p:nvSpPr>
        <p:spPr>
          <a:xfrm>
            <a:off x="291903" y="317897"/>
            <a:ext cx="206572" cy="20657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 userDrawn="1"/>
        </p:nvSpPr>
        <p:spPr>
          <a:xfrm>
            <a:off x="369789" y="112515"/>
            <a:ext cx="124022" cy="12402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Rectángulo"/>
          <p:cNvSpPr/>
          <p:nvPr userDrawn="1"/>
        </p:nvSpPr>
        <p:spPr>
          <a:xfrm>
            <a:off x="114300" y="438645"/>
            <a:ext cx="114300" cy="1143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 userDrawn="1"/>
        </p:nvSpPr>
        <p:spPr>
          <a:xfrm>
            <a:off x="-12700" y="-4812"/>
            <a:ext cx="266700" cy="266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43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o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gráfico 6"/>
          <p:cNvSpPr>
            <a:spLocks noGrp="1"/>
          </p:cNvSpPr>
          <p:nvPr>
            <p:ph type="chart" sz="quarter" idx="13"/>
          </p:nvPr>
        </p:nvSpPr>
        <p:spPr>
          <a:xfrm>
            <a:off x="457200" y="1755747"/>
            <a:ext cx="8229600" cy="3960841"/>
          </a:xfrm>
        </p:spPr>
        <p:txBody>
          <a:bodyPr/>
          <a:lstStyle/>
          <a:p>
            <a:r>
              <a:rPr lang="es-ES"/>
              <a:t>Haga clic en el icono para agregar un gráfico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8369300" y="6274482"/>
            <a:ext cx="596900" cy="5969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3900" y="6324600"/>
            <a:ext cx="859363" cy="5270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fld id="{4637D2F8-05A4-FD4C-AF87-1FA0BA229BE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0" name="9 Rectángulo"/>
          <p:cNvSpPr/>
          <p:nvPr userDrawn="1"/>
        </p:nvSpPr>
        <p:spPr>
          <a:xfrm>
            <a:off x="291903" y="317897"/>
            <a:ext cx="206572" cy="20657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 userDrawn="1"/>
        </p:nvSpPr>
        <p:spPr>
          <a:xfrm>
            <a:off x="369789" y="112515"/>
            <a:ext cx="124022" cy="12402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 userDrawn="1"/>
        </p:nvSpPr>
        <p:spPr>
          <a:xfrm>
            <a:off x="114300" y="438645"/>
            <a:ext cx="114300" cy="1143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 userDrawn="1"/>
        </p:nvSpPr>
        <p:spPr>
          <a:xfrm>
            <a:off x="-12700" y="-4812"/>
            <a:ext cx="266700" cy="266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482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6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7200" y="1618773"/>
            <a:ext cx="8229600" cy="3586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7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5367339"/>
            <a:ext cx="8229600" cy="349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8369300" y="6274482"/>
            <a:ext cx="596900" cy="5969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3900" y="6324600"/>
            <a:ext cx="859363" cy="5270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fld id="{4637D2F8-05A4-FD4C-AF87-1FA0BA229BE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0" name="9 Rectángulo"/>
          <p:cNvSpPr/>
          <p:nvPr userDrawn="1"/>
        </p:nvSpPr>
        <p:spPr>
          <a:xfrm>
            <a:off x="291903" y="317897"/>
            <a:ext cx="206572" cy="20657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 userDrawn="1"/>
        </p:nvSpPr>
        <p:spPr>
          <a:xfrm>
            <a:off x="369789" y="112515"/>
            <a:ext cx="124022" cy="12402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 userDrawn="1"/>
        </p:nvSpPr>
        <p:spPr>
          <a:xfrm>
            <a:off x="114300" y="438645"/>
            <a:ext cx="114300" cy="1143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 userDrawn="1"/>
        </p:nvSpPr>
        <p:spPr>
          <a:xfrm>
            <a:off x="-12700" y="-4812"/>
            <a:ext cx="266700" cy="266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450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5 Rectángulo"/>
          <p:cNvSpPr/>
          <p:nvPr userDrawn="1"/>
        </p:nvSpPr>
        <p:spPr>
          <a:xfrm>
            <a:off x="8369300" y="6274482"/>
            <a:ext cx="596900" cy="5969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859363" cy="5270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fld id="{4637D2F8-05A4-FD4C-AF87-1FA0BA229BE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291903" y="317897"/>
            <a:ext cx="206572" cy="20657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 userDrawn="1"/>
        </p:nvSpPr>
        <p:spPr>
          <a:xfrm>
            <a:off x="369789" y="112515"/>
            <a:ext cx="124022" cy="124022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 userDrawn="1"/>
        </p:nvSpPr>
        <p:spPr>
          <a:xfrm>
            <a:off x="114300" y="438645"/>
            <a:ext cx="114300" cy="1143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 userDrawn="1"/>
        </p:nvSpPr>
        <p:spPr>
          <a:xfrm>
            <a:off x="-12700" y="-4812"/>
            <a:ext cx="266700" cy="266700"/>
          </a:xfrm>
          <a:prstGeom prst="rect">
            <a:avLst/>
          </a:prstGeom>
          <a:solidFill>
            <a:srgbClr val="387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24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 2727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solidFill>
            <a:srgbClr val="387CDA"/>
          </a:solidFill>
        </p:spPr>
      </p:pic>
      <p:sp>
        <p:nvSpPr>
          <p:cNvPr id="8" name="7 Rectángulo"/>
          <p:cNvSpPr/>
          <p:nvPr userDrawn="1"/>
        </p:nvSpPr>
        <p:spPr>
          <a:xfrm>
            <a:off x="7778750" y="5899150"/>
            <a:ext cx="393700" cy="39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 userDrawn="1"/>
        </p:nvSpPr>
        <p:spPr>
          <a:xfrm>
            <a:off x="8255000" y="5498058"/>
            <a:ext cx="393700" cy="39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 userDrawn="1"/>
        </p:nvSpPr>
        <p:spPr>
          <a:xfrm>
            <a:off x="7772400" y="5104358"/>
            <a:ext cx="393700" cy="39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 userDrawn="1"/>
        </p:nvSpPr>
        <p:spPr>
          <a:xfrm>
            <a:off x="8648700" y="5059908"/>
            <a:ext cx="393700" cy="39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 userDrawn="1"/>
        </p:nvSpPr>
        <p:spPr>
          <a:xfrm>
            <a:off x="8648700" y="4624240"/>
            <a:ext cx="206572" cy="20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 userDrawn="1"/>
        </p:nvSpPr>
        <p:spPr>
          <a:xfrm>
            <a:off x="8764686" y="5664302"/>
            <a:ext cx="206572" cy="20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 userDrawn="1"/>
        </p:nvSpPr>
        <p:spPr>
          <a:xfrm>
            <a:off x="8369300" y="6086278"/>
            <a:ext cx="206572" cy="2065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Rectángulo"/>
          <p:cNvSpPr/>
          <p:nvPr userDrawn="1"/>
        </p:nvSpPr>
        <p:spPr>
          <a:xfrm>
            <a:off x="8205886" y="4635402"/>
            <a:ext cx="266700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 userDrawn="1"/>
        </p:nvSpPr>
        <p:spPr>
          <a:xfrm>
            <a:off x="8877300" y="4267102"/>
            <a:ext cx="266700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87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6762750"/>
            <a:ext cx="9144000" cy="95250"/>
          </a:xfrm>
          <a:prstGeom prst="rect">
            <a:avLst/>
          </a:prstGeom>
          <a:solidFill>
            <a:srgbClr val="387C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99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0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1" name="Subtítulo 2"/>
          <p:cNvSpPr txBox="1">
            <a:spLocks/>
          </p:cNvSpPr>
          <p:nvPr userDrawn="1"/>
        </p:nvSpPr>
        <p:spPr>
          <a:xfrm>
            <a:off x="1171870" y="6402164"/>
            <a:ext cx="7197430" cy="3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400" b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dirty="0">
                <a:solidFill>
                  <a:srgbClr val="387CDA"/>
                </a:solidFill>
              </a:rPr>
              <a:t>bibliotecas.uc.cl</a:t>
            </a:r>
            <a:endParaRPr lang="es-ES" sz="1800" dirty="0">
              <a:solidFill>
                <a:srgbClr val="387C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6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8" r:id="rId6"/>
    <p:sldLayoutId id="2147483654" r:id="rId7"/>
    <p:sldLayoutId id="2147483659" r:id="rId8"/>
    <p:sldLayoutId id="2147483655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387CDA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/>
        </a:defRPr>
      </a:lvl1pPr>
      <a:lvl2pPr marL="365125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/>
        </a:defRPr>
      </a:lvl2pPr>
      <a:lvl3pPr marL="630238" indent="-2413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/>
        </a:defRPr>
      </a:lvl3pPr>
      <a:lvl4pPr marL="982663" indent="-268288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/>
        </a:defRPr>
      </a:lvl4pPr>
      <a:lvl5pPr marL="982662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5293" y="2782383"/>
            <a:ext cx="7197430" cy="1977579"/>
          </a:xfrm>
        </p:spPr>
        <p:txBody>
          <a:bodyPr>
            <a:normAutofit fontScale="90000"/>
          </a:bodyPr>
          <a:lstStyle/>
          <a:p>
            <a:r>
              <a:rPr lang="en-US" dirty="0"/>
              <a:t>Astronomy in Chile: Assessment of Scientific Productivity through a Bibliometric Analysis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60724" y="5201577"/>
            <a:ext cx="3361999" cy="10719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s-ES" sz="2800" dirty="0"/>
              <a:t>Rodrigo Cortés</a:t>
            </a:r>
          </a:p>
          <a:p>
            <a:pPr>
              <a:lnSpc>
                <a:spcPct val="80000"/>
              </a:lnSpc>
            </a:pPr>
            <a:r>
              <a:rPr lang="es-ES" sz="2800" dirty="0"/>
              <a:t>Denise </a:t>
            </a:r>
            <a:r>
              <a:rPr lang="es-ES" sz="2800" dirty="0" err="1"/>
              <a:t>Depoortere</a:t>
            </a:r>
            <a:endParaRPr lang="es-ES" sz="2800" dirty="0"/>
          </a:p>
          <a:p>
            <a:pPr>
              <a:lnSpc>
                <a:spcPct val="80000"/>
              </a:lnSpc>
            </a:pPr>
            <a:r>
              <a:rPr lang="es-ES" sz="2800" dirty="0"/>
              <a:t>Lucina </a:t>
            </a:r>
            <a:r>
              <a:rPr lang="es-ES" sz="2800" dirty="0" err="1"/>
              <a:t>Malaver</a:t>
            </a:r>
            <a:endParaRPr lang="es-ES" sz="28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60051" y="5858104"/>
            <a:ext cx="7197430" cy="376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4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s-ES" dirty="0"/>
              <a:t>June 8th, 2017</a:t>
            </a:r>
          </a:p>
        </p:txBody>
      </p:sp>
    </p:spTree>
    <p:extLst>
      <p:ext uri="{BB962C8B-B14F-4D97-AF65-F5344CB8AC3E}">
        <p14:creationId xmlns:p14="http://schemas.microsoft.com/office/powerpoint/2010/main" val="9709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199926"/>
            <a:ext cx="8520545" cy="1143000"/>
          </a:xfrm>
        </p:spPr>
        <p:txBody>
          <a:bodyPr/>
          <a:lstStyle/>
          <a:p>
            <a:r>
              <a:rPr lang="es-CL" dirty="0"/>
              <a:t>WEB OF SCIENCE - INTERNATIONAL COLLABORATION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10" y="1231380"/>
            <a:ext cx="5707380" cy="4587240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17389" y="5742832"/>
            <a:ext cx="6370448" cy="993659"/>
          </a:xfrm>
          <a:prstGeom prst="rect">
            <a:avLst/>
          </a:prstGeom>
          <a:solidFill>
            <a:srgbClr val="387CDA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365125" indent="0" algn="l" defTabSz="4572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30238" indent="-2413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982663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982662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International collaboration network of the scientific production between authors of Chilean organizations and </a:t>
            </a:r>
            <a:r>
              <a:rPr lang="en-US" b="1" dirty="0" smtClean="0">
                <a:solidFill>
                  <a:schemeClr val="bg1"/>
                </a:solidFill>
              </a:rPr>
              <a:t>other </a:t>
            </a:r>
            <a:r>
              <a:rPr lang="en-US" b="1" dirty="0">
                <a:solidFill>
                  <a:schemeClr val="bg1"/>
                </a:solidFill>
              </a:rPr>
              <a:t>countries, 2005-2015.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Elipse 2"/>
          <p:cNvSpPr/>
          <p:nvPr/>
        </p:nvSpPr>
        <p:spPr>
          <a:xfrm>
            <a:off x="3855026" y="1231380"/>
            <a:ext cx="1506682" cy="143908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766955" y="1671675"/>
            <a:ext cx="918208" cy="65283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6378459" y="2640301"/>
            <a:ext cx="918208" cy="65283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6274204" y="3865147"/>
            <a:ext cx="918208" cy="65283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386443" y="537806"/>
            <a:ext cx="70757" cy="627606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47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41" y="2067312"/>
            <a:ext cx="1208290" cy="57058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62" y="2067312"/>
            <a:ext cx="1607270" cy="570581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857479"/>
            <a:ext cx="82296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WE </a:t>
            </a:r>
            <a:r>
              <a:rPr lang="en-US" dirty="0" smtClean="0">
                <a:solidFill>
                  <a:schemeClr val="bg1"/>
                </a:solidFill>
              </a:rPr>
              <a:t>OBTAINED </a:t>
            </a:r>
            <a:r>
              <a:rPr lang="en-US" dirty="0">
                <a:solidFill>
                  <a:schemeClr val="bg1"/>
                </a:solidFill>
              </a:rPr>
              <a:t>ALTERNATIVE </a:t>
            </a:r>
            <a:r>
              <a:rPr lang="en-US" dirty="0" smtClean="0">
                <a:solidFill>
                  <a:schemeClr val="bg1"/>
                </a:solidFill>
              </a:rPr>
              <a:t>METRICS?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6140"/>
            <a:ext cx="4676503" cy="123875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4" y="4075260"/>
            <a:ext cx="2416628" cy="6273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67153"/>
            <a:ext cx="7569950" cy="12854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7" y="4127863"/>
            <a:ext cx="4620316" cy="94052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49196" y="857479"/>
            <a:ext cx="133510" cy="1143000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61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199" y="451753"/>
            <a:ext cx="8784164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TRADITIONAL </a:t>
            </a:r>
            <a:r>
              <a:rPr lang="es-CL" dirty="0"/>
              <a:t>METRICS VERSUS ALTERNATIVE METRICS</a:t>
            </a:r>
            <a:br>
              <a:rPr lang="es-CL" dirty="0"/>
            </a:br>
            <a:endParaRPr lang="es-CL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95" y="1676863"/>
            <a:ext cx="6790009" cy="3955123"/>
          </a:xfrm>
        </p:spPr>
      </p:pic>
      <p:sp>
        <p:nvSpPr>
          <p:cNvPr id="5" name="4 Rectángulo"/>
          <p:cNvSpPr/>
          <p:nvPr/>
        </p:nvSpPr>
        <p:spPr>
          <a:xfrm>
            <a:off x="386443" y="537806"/>
            <a:ext cx="70757" cy="485447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6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385961" y="4491190"/>
            <a:ext cx="539663" cy="539663"/>
          </a:xfrm>
          <a:prstGeom prst="ellipse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385961" y="3153794"/>
            <a:ext cx="539663" cy="539663"/>
          </a:xfrm>
          <a:prstGeom prst="ellipse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385961" y="1800125"/>
            <a:ext cx="539663" cy="539663"/>
          </a:xfrm>
          <a:prstGeom prst="ellipse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00125"/>
            <a:ext cx="8229600" cy="4553049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Steady increase of Chilean scientific </a:t>
            </a:r>
            <a:r>
              <a:rPr lang="en-US" dirty="0"/>
              <a:t>production in Astronomy and Astrophysics.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The Citation Impact of </a:t>
            </a:r>
            <a:r>
              <a:rPr lang="en-US" dirty="0"/>
              <a:t>Chile </a:t>
            </a:r>
            <a:r>
              <a:rPr lang="en-US" dirty="0" smtClean="0"/>
              <a:t>in this field is </a:t>
            </a:r>
            <a:r>
              <a:rPr lang="en-US" dirty="0"/>
              <a:t>above the mean at a </a:t>
            </a:r>
            <a:r>
              <a:rPr lang="en-US" dirty="0" smtClean="0"/>
              <a:t>worldwide </a:t>
            </a:r>
            <a:r>
              <a:rPr lang="en-US" dirty="0"/>
              <a:t>level.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Altmetrics</a:t>
            </a:r>
            <a:r>
              <a:rPr lang="en-US" dirty="0" smtClean="0"/>
              <a:t> presented by SCOPUS </a:t>
            </a:r>
            <a:r>
              <a:rPr lang="en-US" dirty="0"/>
              <a:t>show that the impact of the research is </a:t>
            </a:r>
            <a:r>
              <a:rPr lang="en-US" dirty="0" smtClean="0"/>
              <a:t>low in </a:t>
            </a:r>
            <a:r>
              <a:rPr lang="en-US" dirty="0"/>
              <a:t>the context of social networks</a:t>
            </a:r>
            <a:r>
              <a:rPr lang="en-US" dirty="0" smtClean="0"/>
              <a:t>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86443" y="537806"/>
            <a:ext cx="70757" cy="485447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91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35"/>
            <a:ext cx="9439301" cy="6292867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60424" y="3429229"/>
            <a:ext cx="4878875" cy="737657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87CDA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    Thank you!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s://i.ytimg.com/vi/4CfMf74QQ_k/maxres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r="138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440950" y="5666385"/>
            <a:ext cx="3703050" cy="65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365125" indent="0" algn="l" defTabSz="4572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30238" indent="-2413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982663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982662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b="1" dirty="0" err="1">
                <a:solidFill>
                  <a:schemeClr val="bg1"/>
                </a:solidFill>
              </a:rPr>
              <a:t>Absence</a:t>
            </a:r>
            <a:r>
              <a:rPr lang="es-CL" b="1" dirty="0">
                <a:solidFill>
                  <a:schemeClr val="bg1"/>
                </a:solidFill>
              </a:rPr>
              <a:t> of </a:t>
            </a:r>
            <a:r>
              <a:rPr lang="es-CL" b="1" dirty="0" err="1">
                <a:solidFill>
                  <a:schemeClr val="bg1"/>
                </a:solidFill>
              </a:rPr>
              <a:t>clouds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81463" y="4513"/>
            <a:ext cx="10277475" cy="68489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457200" y="5813750"/>
            <a:ext cx="3703050" cy="65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365125" indent="0" algn="l" defTabSz="4572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30238" indent="-2413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982663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982662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b="1" dirty="0" err="1">
                <a:solidFill>
                  <a:schemeClr val="bg1"/>
                </a:solidFill>
              </a:rPr>
              <a:t>Dry</a:t>
            </a:r>
            <a:r>
              <a:rPr lang="es-CL" b="1" dirty="0">
                <a:solidFill>
                  <a:schemeClr val="bg1"/>
                </a:solidFill>
              </a:rPr>
              <a:t> </a:t>
            </a:r>
            <a:r>
              <a:rPr lang="es-CL" b="1" dirty="0" err="1">
                <a:solidFill>
                  <a:schemeClr val="bg1"/>
                </a:solidFill>
              </a:rPr>
              <a:t>soils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100" y="-1390"/>
            <a:ext cx="10292201" cy="6860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4309478" y="6011258"/>
            <a:ext cx="5026481" cy="65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365125" indent="0" algn="l" defTabSz="4572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30238" indent="-2413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982663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982662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Low light intensity or pollution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530400"/>
            <a:ext cx="2871989" cy="512788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WHY CHILE</a:t>
            </a:r>
            <a:r>
              <a:rPr lang="es-CL" dirty="0" smtClean="0">
                <a:solidFill>
                  <a:schemeClr val="bg1"/>
                </a:solidFill>
              </a:rPr>
              <a:t>? </a:t>
            </a:r>
            <a:r>
              <a:rPr lang="es-CL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801232" y="530400"/>
            <a:ext cx="70757" cy="512788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8086" y="199926"/>
            <a:ext cx="8229600" cy="1143000"/>
          </a:xfrm>
        </p:spPr>
        <p:txBody>
          <a:bodyPr/>
          <a:lstStyle/>
          <a:p>
            <a:r>
              <a:rPr lang="es-CL" dirty="0"/>
              <a:t>OBSERVATORIES AND INSTITUTIONS IN CHILE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58" y="1083792"/>
            <a:ext cx="4991890" cy="53268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1" y="3674506"/>
            <a:ext cx="2072133" cy="1879511"/>
          </a:xfrm>
          <a:prstGeom prst="rect">
            <a:avLst/>
          </a:prstGeom>
        </p:spPr>
      </p:pic>
      <p:grpSp>
        <p:nvGrpSpPr>
          <p:cNvPr id="23" name="22 Grupo"/>
          <p:cNvGrpSpPr/>
          <p:nvPr/>
        </p:nvGrpSpPr>
        <p:grpSpPr>
          <a:xfrm>
            <a:off x="1273629" y="1023253"/>
            <a:ext cx="6955971" cy="5387411"/>
            <a:chOff x="1273629" y="1023253"/>
            <a:chExt cx="6955971" cy="5387411"/>
          </a:xfrm>
        </p:grpSpPr>
        <p:cxnSp>
          <p:nvCxnSpPr>
            <p:cNvPr id="9" name="8 Conector recto"/>
            <p:cNvCxnSpPr/>
            <p:nvPr/>
          </p:nvCxnSpPr>
          <p:spPr>
            <a:xfrm flipV="1">
              <a:off x="1273629" y="1023253"/>
              <a:ext cx="1589314" cy="381000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2862943" y="1023253"/>
              <a:ext cx="536665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8229600" y="1023253"/>
              <a:ext cx="0" cy="538741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H="1">
              <a:off x="2590800" y="6410664"/>
              <a:ext cx="5638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flipV="1">
              <a:off x="2590800" y="3674506"/>
              <a:ext cx="0" cy="273615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flipH="1">
              <a:off x="1273629" y="3674506"/>
              <a:ext cx="1317171" cy="115875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23 Rectángulo"/>
          <p:cNvSpPr/>
          <p:nvPr/>
        </p:nvSpPr>
        <p:spPr>
          <a:xfrm>
            <a:off x="386443" y="537806"/>
            <a:ext cx="70757" cy="485447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1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OBJECTIVES OF THIS WORK: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43900" cy="41084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Show </a:t>
            </a:r>
            <a:r>
              <a:rPr lang="en-US" dirty="0"/>
              <a:t>the important increase of the astronomical scientific productivity developed in Chile during the last decade  (2005 – 2015) through traditional and alternative metrics.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Specific goals:</a:t>
            </a:r>
            <a:r>
              <a:rPr lang="en-US" dirty="0"/>
              <a:t> </a:t>
            </a:r>
          </a:p>
          <a:p>
            <a:pPr algn="just"/>
            <a:r>
              <a:rPr lang="en-US" dirty="0"/>
              <a:t>To assess the scientific impact of Astronomy in Chile.</a:t>
            </a:r>
          </a:p>
          <a:p>
            <a:pPr algn="just"/>
            <a:r>
              <a:rPr lang="en-US" dirty="0"/>
              <a:t>Show </a:t>
            </a:r>
            <a:r>
              <a:rPr lang="en-US" dirty="0" smtClean="0"/>
              <a:t>the </a:t>
            </a:r>
            <a:r>
              <a:rPr lang="en-US" dirty="0"/>
              <a:t>scientific astronomical collaboration with Chile.</a:t>
            </a:r>
          </a:p>
          <a:p>
            <a:pPr algn="just"/>
            <a:r>
              <a:rPr lang="en-US" dirty="0" smtClean="0"/>
              <a:t>Analyze </a:t>
            </a:r>
            <a:r>
              <a:rPr lang="en-US" dirty="0" err="1" smtClean="0"/>
              <a:t>Altmetrics</a:t>
            </a:r>
            <a:r>
              <a:rPr lang="en-US" dirty="0" smtClean="0"/>
              <a:t> indicators in </a:t>
            </a:r>
            <a:r>
              <a:rPr lang="en-US" dirty="0"/>
              <a:t>the Chilean scientific production in Astronomy.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86443" y="537806"/>
            <a:ext cx="70757" cy="485447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40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57479"/>
            <a:ext cx="8229600" cy="1143000"/>
          </a:xfrm>
          <a:solidFill>
            <a:srgbClr val="387CDA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WE </a:t>
            </a:r>
            <a:r>
              <a:rPr lang="en-US" dirty="0" smtClean="0">
                <a:solidFill>
                  <a:schemeClr val="bg1"/>
                </a:solidFill>
              </a:rPr>
              <a:t>EXPLORED AND ASSESSED </a:t>
            </a:r>
            <a:r>
              <a:rPr lang="en-US" dirty="0">
                <a:solidFill>
                  <a:schemeClr val="bg1"/>
                </a:solidFill>
              </a:rPr>
              <a:t>THE DEVELOPMENT OF ASTRONOMY IN CHILE?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933343" y="2828836"/>
            <a:ext cx="67559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bases &amp; Bibliometric tools: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CL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Subject</a:t>
            </a:r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category</a:t>
            </a:r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s-CL" sz="2800" dirty="0">
                <a:solidFill>
                  <a:srgbClr val="387CDA"/>
                </a:solidFill>
              </a:rPr>
              <a:t>ASTRONOMY &amp; ASTROPHYSICS</a:t>
            </a:r>
          </a:p>
          <a:p>
            <a:r>
              <a:rPr lang="es-CL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Period</a:t>
            </a:r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es-CL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s-CL" sz="2800" dirty="0">
                <a:solidFill>
                  <a:srgbClr val="387CDA"/>
                </a:solidFill>
              </a:rPr>
              <a:t>2005-2015</a:t>
            </a:r>
          </a:p>
        </p:txBody>
      </p:sp>
      <p:pic>
        <p:nvPicPr>
          <p:cNvPr id="1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397214"/>
            <a:ext cx="2171700" cy="57058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44" y="3397214"/>
            <a:ext cx="1690611" cy="57058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85" y="3397214"/>
            <a:ext cx="1208290" cy="57058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397214"/>
            <a:ext cx="1607270" cy="57058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57200" y="857479"/>
            <a:ext cx="141514" cy="1143000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5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INCITES RESEARCH </a:t>
            </a:r>
            <a:r>
              <a:rPr lang="es-CL" dirty="0"/>
              <a:t>AREAS IN CHILE 2005 - 2015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7200" y="1600200"/>
            <a:ext cx="8229600" cy="4108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365125" indent="0" algn="l" defTabSz="4572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30238" indent="-2413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982663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982662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7291"/>
            <a:ext cx="7550281" cy="475426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6809" y="1277291"/>
            <a:ext cx="3335482" cy="368956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457200" y="1738956"/>
            <a:ext cx="448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bg1"/>
                </a:solidFill>
              </a:rPr>
              <a:t>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bg1"/>
                </a:solidFill>
              </a:rPr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bg1"/>
                </a:solidFill>
              </a:rPr>
              <a:t>INTERNATIONAL COLLABORATION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86443" y="537806"/>
            <a:ext cx="70757" cy="485447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85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3" y="1844518"/>
            <a:ext cx="6622354" cy="4084674"/>
          </a:xfrm>
          <a:prstGeom prst="rect">
            <a:avLst/>
          </a:prstGeom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518"/>
            <a:ext cx="6591872" cy="361981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9926"/>
            <a:ext cx="8598440" cy="1143000"/>
          </a:xfrm>
        </p:spPr>
        <p:txBody>
          <a:bodyPr/>
          <a:lstStyle/>
          <a:p>
            <a:r>
              <a:rPr lang="es-CL" dirty="0"/>
              <a:t>WEB OF SCIENCE - PRODUCTIVITY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"/>
          <a:stretch/>
        </p:blipFill>
        <p:spPr>
          <a:xfrm>
            <a:off x="7272404" y="3369087"/>
            <a:ext cx="1783236" cy="57107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02" y="4086224"/>
            <a:ext cx="1783235" cy="30482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97" y="2682747"/>
            <a:ext cx="2085403" cy="1708303"/>
          </a:xfrm>
          <a:prstGeom prst="rect">
            <a:avLst/>
          </a:prstGeom>
        </p:spPr>
      </p:pic>
      <p:sp>
        <p:nvSpPr>
          <p:cNvPr id="14" name="Marcador de contenido 2"/>
          <p:cNvSpPr txBox="1">
            <a:spLocks/>
          </p:cNvSpPr>
          <p:nvPr/>
        </p:nvSpPr>
        <p:spPr>
          <a:xfrm>
            <a:off x="436243" y="5610396"/>
            <a:ext cx="6193157" cy="1112522"/>
          </a:xfrm>
          <a:prstGeom prst="rect">
            <a:avLst/>
          </a:prstGeom>
          <a:solidFill>
            <a:srgbClr val="387CDA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365125" indent="0" algn="l" defTabSz="4572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30238" indent="-2413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982663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982662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Chilean scientific publications experiment a positive growth that influence the development of academic research in this area.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386443" y="537806"/>
            <a:ext cx="70757" cy="485447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2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9926"/>
            <a:ext cx="8478982" cy="1143000"/>
          </a:xfrm>
        </p:spPr>
        <p:txBody>
          <a:bodyPr/>
          <a:lstStyle/>
          <a:p>
            <a:r>
              <a:rPr lang="es-CL" dirty="0"/>
              <a:t>WEB OF SCIENCE - NORMALIZED CITATION IMPACT (NCI)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025721" y="4438650"/>
            <a:ext cx="1910461" cy="1171746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NCI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&gt;1 above average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= world average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&lt;1 below average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3659"/>
            <a:ext cx="6304345" cy="4108450"/>
          </a:xfrm>
        </p:spPr>
      </p:pic>
      <p:cxnSp>
        <p:nvCxnSpPr>
          <p:cNvPr id="11" name="10 Conector recto de flecha"/>
          <p:cNvCxnSpPr/>
          <p:nvPr/>
        </p:nvCxnSpPr>
        <p:spPr>
          <a:xfrm flipV="1">
            <a:off x="833718" y="5190565"/>
            <a:ext cx="6087035" cy="8964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896472" y="5181600"/>
            <a:ext cx="5927828" cy="1792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2"/>
          <p:cNvSpPr txBox="1">
            <a:spLocks/>
          </p:cNvSpPr>
          <p:nvPr/>
        </p:nvSpPr>
        <p:spPr>
          <a:xfrm>
            <a:off x="436243" y="5610396"/>
            <a:ext cx="6193157" cy="1112522"/>
          </a:xfrm>
          <a:prstGeom prst="rect">
            <a:avLst/>
          </a:prstGeom>
          <a:solidFill>
            <a:srgbClr val="387CDA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365125" indent="0" algn="l" defTabSz="4572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30238" indent="-2413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982663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982662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Over the last ten years the normalized citation impact of Chilean scientific documents is higher than the worldwide impact in this field.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6443" y="537806"/>
            <a:ext cx="70757" cy="609676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286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868 3.7037E-6 L -0.0062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D2F8-05A4-FD4C-AF87-1FA0BA229BE2}" type="slidenum">
              <a:rPr lang="es-ES" smtClean="0"/>
              <a:pPr/>
              <a:t>9</a:t>
            </a:fld>
            <a:endParaRPr lang="es-ES" dirty="0"/>
          </a:p>
        </p:txBody>
      </p:sp>
      <p:cxnSp>
        <p:nvCxnSpPr>
          <p:cNvPr id="14" name="Conector recto 13"/>
          <p:cNvCxnSpPr/>
          <p:nvPr/>
        </p:nvCxnSpPr>
        <p:spPr>
          <a:xfrm flipH="1" flipV="1">
            <a:off x="4036131" y="1922123"/>
            <a:ext cx="22034" cy="336014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10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7970"/>
            <a:ext cx="6142731" cy="4108450"/>
          </a:xfr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57200" y="199926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87CDA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s-CL" dirty="0"/>
              <a:t>WEB OF SCIENCE - NORMALIZED CITATION IMPACT OF INSTITUTIONS</a:t>
            </a:r>
          </a:p>
        </p:txBody>
      </p:sp>
      <p:sp>
        <p:nvSpPr>
          <p:cNvPr id="10" name="Rectángulo 6"/>
          <p:cNvSpPr/>
          <p:nvPr/>
        </p:nvSpPr>
        <p:spPr>
          <a:xfrm>
            <a:off x="7025720" y="3821765"/>
            <a:ext cx="1910461" cy="1502708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NCI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&gt;1 above average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= world average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&lt;1 below average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2823897" y="1613646"/>
            <a:ext cx="0" cy="372035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/>
          <p:cNvSpPr txBox="1">
            <a:spLocks/>
          </p:cNvSpPr>
          <p:nvPr/>
        </p:nvSpPr>
        <p:spPr>
          <a:xfrm>
            <a:off x="217388" y="5742832"/>
            <a:ext cx="6622354" cy="993659"/>
          </a:xfrm>
          <a:prstGeom prst="rect">
            <a:avLst/>
          </a:prstGeom>
          <a:solidFill>
            <a:srgbClr val="387CDA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365125" indent="0" algn="l" defTabSz="4572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30238" indent="-2413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982663" indent="-2682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982662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Most of the institutions conducting research in Chile in this field are above the worldwide average.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86443" y="537806"/>
            <a:ext cx="70757" cy="627606"/>
          </a:xfrm>
          <a:prstGeom prst="rect">
            <a:avLst/>
          </a:prstGeom>
          <a:solidFill>
            <a:srgbClr val="FFE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738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Plantilla UC VR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UC VRA1</Template>
  <TotalTime>2349</TotalTime>
  <Words>836</Words>
  <Application>Microsoft Macintosh PowerPoint</Application>
  <PresentationFormat>Presentación en pantalla (4:3)</PresentationFormat>
  <Paragraphs>110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Plantilla UC VRA1</vt:lpstr>
      <vt:lpstr>Astronomy in Chile: Assessment of Scientific Productivity through a Bibliometric Analysis</vt:lpstr>
      <vt:lpstr>WHY CHILE?  </vt:lpstr>
      <vt:lpstr>OBSERVATORIES AND INSTITUTIONS IN CHILE</vt:lpstr>
      <vt:lpstr>MAIN OBJECTIVES OF THIS WORK:</vt:lpstr>
      <vt:lpstr>HOW WE EXPLORED AND ASSESSED THE DEVELOPMENT OF ASTRONOMY IN CHILE? </vt:lpstr>
      <vt:lpstr>INCITES RESEARCH AREAS IN CHILE 2005 - 2015</vt:lpstr>
      <vt:lpstr>WEB OF SCIENCE - PRODUCTIVITY</vt:lpstr>
      <vt:lpstr>WEB OF SCIENCE - NORMALIZED CITATION IMPACT (NCI)</vt:lpstr>
      <vt:lpstr>Presentación de PowerPoint</vt:lpstr>
      <vt:lpstr>WEB OF SCIENCE - INTERNATIONAL COLLABORATION</vt:lpstr>
      <vt:lpstr>HOW WE OBTAINED ALTERNATIVE METRICS?</vt:lpstr>
      <vt:lpstr>TRADITIONAL METRICS VERSUS ALTERNATIVE METRICS </vt:lpstr>
      <vt:lpstr>CONCLUSIONS</vt:lpstr>
      <vt:lpstr>Presentación de PowerPoint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</dc:creator>
  <cp:lastModifiedBy>Denise Depoortere</cp:lastModifiedBy>
  <cp:revision>161</cp:revision>
  <cp:lastPrinted>2014-03-20T18:49:59Z</cp:lastPrinted>
  <dcterms:created xsi:type="dcterms:W3CDTF">2015-08-21T12:55:36Z</dcterms:created>
  <dcterms:modified xsi:type="dcterms:W3CDTF">2017-06-01T18:31:13Z</dcterms:modified>
</cp:coreProperties>
</file>