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Default Extension="gif" ContentType="image/gif"/>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40"/>
  </p:notesMasterIdLst>
  <p:handoutMasterIdLst>
    <p:handoutMasterId r:id="rId41"/>
  </p:handoutMasterIdLst>
  <p:sldIdLst>
    <p:sldId id="257" r:id="rId2"/>
    <p:sldId id="258" r:id="rId3"/>
    <p:sldId id="259" r:id="rId4"/>
    <p:sldId id="260" r:id="rId5"/>
    <p:sldId id="290" r:id="rId6"/>
    <p:sldId id="277" r:id="rId7"/>
    <p:sldId id="261" r:id="rId8"/>
    <p:sldId id="262" r:id="rId9"/>
    <p:sldId id="266" r:id="rId10"/>
    <p:sldId id="267" r:id="rId11"/>
    <p:sldId id="269" r:id="rId12"/>
    <p:sldId id="279" r:id="rId13"/>
    <p:sldId id="270" r:id="rId14"/>
    <p:sldId id="280" r:id="rId15"/>
    <p:sldId id="271" r:id="rId16"/>
    <p:sldId id="298" r:id="rId17"/>
    <p:sldId id="299" r:id="rId18"/>
    <p:sldId id="281" r:id="rId19"/>
    <p:sldId id="283" r:id="rId20"/>
    <p:sldId id="272" r:id="rId21"/>
    <p:sldId id="284" r:id="rId22"/>
    <p:sldId id="273" r:id="rId23"/>
    <p:sldId id="274" r:id="rId24"/>
    <p:sldId id="285" r:id="rId25"/>
    <p:sldId id="300" r:id="rId26"/>
    <p:sldId id="282" r:id="rId27"/>
    <p:sldId id="286" r:id="rId28"/>
    <p:sldId id="294" r:id="rId29"/>
    <p:sldId id="297" r:id="rId30"/>
    <p:sldId id="287" r:id="rId31"/>
    <p:sldId id="293" r:id="rId32"/>
    <p:sldId id="291" r:id="rId33"/>
    <p:sldId id="292" r:id="rId34"/>
    <p:sldId id="289" r:id="rId35"/>
    <p:sldId id="295" r:id="rId36"/>
    <p:sldId id="296" r:id="rId37"/>
    <p:sldId id="276" r:id="rId38"/>
    <p:sldId id="275" r:id="rId39"/>
  </p:sldIdLst>
  <p:sldSz cx="9144000" cy="6858000" type="screen4x3"/>
  <p:notesSz cx="6811963"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E"/>
    <a:srgbClr val="00B050"/>
    <a:srgbClr val="FB8747"/>
    <a:srgbClr val="FA6A1A"/>
    <a:srgbClr val="99FF33"/>
    <a:srgbClr val="E9F2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p:scale>
          <a:sx n="80" d="100"/>
          <a:sy n="80" d="100"/>
        </p:scale>
        <p:origin x="-2430"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ijay\Desktop\Pen%20drive%2012May%2017\AllinOneBackup9Jan17\Vijay_PhDinThisFolder\LISA%20VIII\Data%20Table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vijay\Desktop\Pen%20drive%2012May%2017\AllinOneBackup9Jan17\Vijay_PhDinThisFolder\LISA%20VIII\CitationsGraph.xl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vijay\Desktop\Pen%20drive%2012May%2017\AllinOneBackup9Jan17\Vijay_PhDinThisFolder\LISA%20VIII\CitationsGraph.xl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latin typeface="Times New Roman" pitchFamily="18" charset="0"/>
                <a:cs typeface="Times New Roman" pitchFamily="18" charset="0"/>
              </a:defRPr>
            </a:pPr>
            <a:r>
              <a:rPr lang="en-US" sz="1400" dirty="0" smtClean="0">
                <a:latin typeface="Times New Roman" pitchFamily="18" charset="0"/>
                <a:cs typeface="Times New Roman" pitchFamily="18" charset="0"/>
              </a:rPr>
              <a:t>Graph</a:t>
            </a:r>
            <a:r>
              <a:rPr lang="en-US" sz="1400" baseline="0" dirty="0" smtClean="0">
                <a:latin typeface="Times New Roman" pitchFamily="18" charset="0"/>
                <a:cs typeface="Times New Roman" pitchFamily="18" charset="0"/>
              </a:rPr>
              <a:t> 1.1: </a:t>
            </a:r>
            <a:r>
              <a:rPr lang="en-US" sz="1400" dirty="0" smtClean="0">
                <a:latin typeface="Times New Roman" pitchFamily="18" charset="0"/>
                <a:cs typeface="Times New Roman" pitchFamily="18" charset="0"/>
              </a:rPr>
              <a:t>Paper </a:t>
            </a:r>
            <a:r>
              <a:rPr lang="en-US" sz="1400" dirty="0">
                <a:latin typeface="Times New Roman" pitchFamily="18" charset="0"/>
                <a:cs typeface="Times New Roman" pitchFamily="18" charset="0"/>
              </a:rPr>
              <a:t>Published during 1991- 95</a:t>
            </a:r>
          </a:p>
        </c:rich>
      </c:tx>
      <c:layout/>
    </c:title>
    <c:plotArea>
      <c:layout/>
      <c:barChart>
        <c:barDir val="col"/>
        <c:grouping val="stacked"/>
        <c:ser>
          <c:idx val="1"/>
          <c:order val="0"/>
          <c:tx>
            <c:strRef>
              <c:f>Sheet1!$B$11</c:f>
              <c:strCache>
                <c:ptCount val="1"/>
                <c:pt idx="0">
                  <c:v>Paper Published</c:v>
                </c:pt>
              </c:strCache>
            </c:strRef>
          </c:tx>
          <c:dLbls>
            <c:dLbl>
              <c:idx val="0"/>
              <c:layout>
                <c:manualLayout>
                  <c:x val="1.3888888888888963E-2"/>
                  <c:y val="-0.35238095238095429"/>
                </c:manualLayout>
              </c:layout>
              <c:showVal val="1"/>
            </c:dLbl>
            <c:dLbl>
              <c:idx val="1"/>
              <c:layout>
                <c:manualLayout>
                  <c:x val="-3.4722222222222294E-3"/>
                  <c:y val="-0.34285714285714375"/>
                </c:manualLayout>
              </c:layout>
              <c:showVal val="1"/>
            </c:dLbl>
            <c:dLbl>
              <c:idx val="2"/>
              <c:layout>
                <c:manualLayout>
                  <c:x val="-3.4722222222222294E-3"/>
                  <c:y val="-0.34285714285714392"/>
                </c:manualLayout>
              </c:layout>
              <c:showVal val="1"/>
            </c:dLbl>
            <c:dLbl>
              <c:idx val="3"/>
              <c:layout>
                <c:manualLayout>
                  <c:x val="1.3888888888888963E-2"/>
                  <c:y val="-0.30476190476190484"/>
                </c:manualLayout>
              </c:layout>
              <c:showVal val="1"/>
            </c:dLbl>
            <c:dLbl>
              <c:idx val="4"/>
              <c:layout>
                <c:manualLayout>
                  <c:x val="1.0416666666666671E-2"/>
                  <c:y val="-0.2904761904761905"/>
                </c:manualLayout>
              </c:layout>
              <c:showVal val="1"/>
            </c:dLbl>
            <c:txPr>
              <a:bodyPr/>
              <a:lstStyle/>
              <a:p>
                <a:pPr>
                  <a:defRPr sz="1600" b="1">
                    <a:solidFill>
                      <a:srgbClr val="005A9E"/>
                    </a:solidFill>
                    <a:latin typeface="Arial" pitchFamily="34" charset="0"/>
                    <a:cs typeface="Arial" pitchFamily="34" charset="0"/>
                  </a:defRPr>
                </a:pPr>
                <a:endParaRPr lang="en-US"/>
              </a:p>
            </c:txPr>
            <c:showVal val="1"/>
          </c:dLbls>
          <c:cat>
            <c:numRef>
              <c:f>Sheet1!$A$12:$A$16</c:f>
              <c:numCache>
                <c:formatCode>General</c:formatCode>
                <c:ptCount val="5"/>
                <c:pt idx="0">
                  <c:v>1991</c:v>
                </c:pt>
                <c:pt idx="1">
                  <c:v>1992</c:v>
                </c:pt>
                <c:pt idx="2">
                  <c:v>1993</c:v>
                </c:pt>
                <c:pt idx="3">
                  <c:v>1994</c:v>
                </c:pt>
                <c:pt idx="4">
                  <c:v>1995</c:v>
                </c:pt>
              </c:numCache>
            </c:numRef>
          </c:cat>
          <c:val>
            <c:numRef>
              <c:f>Sheet1!$B$12:$B$16</c:f>
              <c:numCache>
                <c:formatCode>General</c:formatCode>
                <c:ptCount val="5"/>
                <c:pt idx="0">
                  <c:v>420</c:v>
                </c:pt>
                <c:pt idx="1">
                  <c:v>389</c:v>
                </c:pt>
                <c:pt idx="2">
                  <c:v>434</c:v>
                </c:pt>
                <c:pt idx="3">
                  <c:v>403</c:v>
                </c:pt>
                <c:pt idx="4">
                  <c:v>341</c:v>
                </c:pt>
              </c:numCache>
            </c:numRef>
          </c:val>
        </c:ser>
        <c:overlap val="100"/>
        <c:axId val="70363776"/>
        <c:axId val="67473792"/>
      </c:barChart>
      <c:catAx>
        <c:axId val="70363776"/>
        <c:scaling>
          <c:orientation val="minMax"/>
        </c:scaling>
        <c:axPos val="b"/>
        <c:numFmt formatCode="General" sourceLinked="1"/>
        <c:tickLblPos val="nextTo"/>
        <c:crossAx val="67473792"/>
        <c:crosses val="autoZero"/>
        <c:auto val="1"/>
        <c:lblAlgn val="ctr"/>
        <c:lblOffset val="100"/>
      </c:catAx>
      <c:valAx>
        <c:axId val="67473792"/>
        <c:scaling>
          <c:orientation val="minMax"/>
        </c:scaling>
        <c:axPos val="l"/>
        <c:majorGridlines/>
        <c:numFmt formatCode="General" sourceLinked="1"/>
        <c:tickLblPos val="nextTo"/>
        <c:crossAx val="7036377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latin typeface="Times New Roman" pitchFamily="18" charset="0"/>
                <a:cs typeface="Times New Roman" pitchFamily="18" charset="0"/>
              </a:defRPr>
            </a:pPr>
            <a:r>
              <a:rPr lang="en-US" sz="1400" dirty="0" smtClean="0">
                <a:latin typeface="Times New Roman" pitchFamily="18" charset="0"/>
                <a:cs typeface="Times New Roman" pitchFamily="18" charset="0"/>
              </a:rPr>
              <a:t>Graph 1.2 Paper </a:t>
            </a:r>
            <a:r>
              <a:rPr lang="en-US" sz="1400" dirty="0">
                <a:latin typeface="Times New Roman" pitchFamily="18" charset="0"/>
                <a:cs typeface="Times New Roman" pitchFamily="18" charset="0"/>
              </a:rPr>
              <a:t>Published during 2011-15</a:t>
            </a:r>
          </a:p>
        </c:rich>
      </c:tx>
      <c:layout/>
    </c:title>
    <c:plotArea>
      <c:layout/>
      <c:barChart>
        <c:barDir val="col"/>
        <c:grouping val="stacked"/>
        <c:ser>
          <c:idx val="0"/>
          <c:order val="0"/>
          <c:tx>
            <c:v>Paper Published</c:v>
          </c:tx>
          <c:dLbls>
            <c:dLbl>
              <c:idx val="0"/>
              <c:layout>
                <c:manualLayout>
                  <c:x val="0"/>
                  <c:y val="-0.31714001825997601"/>
                </c:manualLayout>
              </c:layout>
              <c:showVal val="1"/>
            </c:dLbl>
            <c:dLbl>
              <c:idx val="1"/>
              <c:layout>
                <c:manualLayout>
                  <c:x val="-2.3754346390742163E-2"/>
                  <c:y val="-0.32826773819892158"/>
                </c:manualLayout>
              </c:layout>
              <c:showVal val="1"/>
            </c:dLbl>
            <c:dLbl>
              <c:idx val="2"/>
              <c:layout>
                <c:manualLayout>
                  <c:x val="-6.7869561116406501E-3"/>
                  <c:y val="-0.31714001825997595"/>
                </c:manualLayout>
              </c:layout>
              <c:showVal val="1"/>
            </c:dLbl>
            <c:dLbl>
              <c:idx val="3"/>
              <c:layout>
                <c:manualLayout>
                  <c:x val="-1.6967390279101553E-2"/>
                  <c:y val="-0.28932071841260998"/>
                </c:manualLayout>
              </c:layout>
              <c:showVal val="1"/>
            </c:dLbl>
            <c:dLbl>
              <c:idx val="4"/>
              <c:layout>
                <c:manualLayout>
                  <c:x val="-2.0360868334921827E-2"/>
                  <c:y val="-0.31157615829050272"/>
                </c:manualLayout>
              </c:layout>
              <c:showVal val="1"/>
            </c:dLbl>
            <c:txPr>
              <a:bodyPr/>
              <a:lstStyle/>
              <a:p>
                <a:pPr>
                  <a:defRPr sz="1600" b="1">
                    <a:solidFill>
                      <a:srgbClr val="FF0000"/>
                    </a:solidFill>
                    <a:latin typeface="Arial" pitchFamily="34" charset="0"/>
                    <a:cs typeface="Arial" pitchFamily="34" charset="0"/>
                  </a:defRPr>
                </a:pPr>
                <a:endParaRPr lang="en-US"/>
              </a:p>
            </c:txPr>
            <c:showVal val="1"/>
          </c:dLbls>
          <c:cat>
            <c:numRef>
              <c:f>Sheet1!$C$12:$C$16</c:f>
              <c:numCache>
                <c:formatCode>General</c:formatCode>
                <c:ptCount val="5"/>
                <c:pt idx="0">
                  <c:v>2011</c:v>
                </c:pt>
                <c:pt idx="1">
                  <c:v>2012</c:v>
                </c:pt>
                <c:pt idx="2">
                  <c:v>2013</c:v>
                </c:pt>
                <c:pt idx="3">
                  <c:v>2014</c:v>
                </c:pt>
                <c:pt idx="4">
                  <c:v>2015</c:v>
                </c:pt>
              </c:numCache>
            </c:numRef>
          </c:cat>
          <c:val>
            <c:numRef>
              <c:f>Sheet1!$D$12:$D$16</c:f>
              <c:numCache>
                <c:formatCode>General</c:formatCode>
                <c:ptCount val="5"/>
                <c:pt idx="0">
                  <c:v>1175</c:v>
                </c:pt>
                <c:pt idx="1">
                  <c:v>1113</c:v>
                </c:pt>
                <c:pt idx="2">
                  <c:v>1019</c:v>
                </c:pt>
                <c:pt idx="3">
                  <c:v>986</c:v>
                </c:pt>
                <c:pt idx="4">
                  <c:v>893</c:v>
                </c:pt>
              </c:numCache>
            </c:numRef>
          </c:val>
        </c:ser>
        <c:overlap val="100"/>
        <c:axId val="67497984"/>
        <c:axId val="67499520"/>
      </c:barChart>
      <c:catAx>
        <c:axId val="67497984"/>
        <c:scaling>
          <c:orientation val="minMax"/>
        </c:scaling>
        <c:axPos val="b"/>
        <c:numFmt formatCode="General" sourceLinked="1"/>
        <c:tickLblPos val="nextTo"/>
        <c:crossAx val="67499520"/>
        <c:crosses val="autoZero"/>
        <c:auto val="1"/>
        <c:lblAlgn val="ctr"/>
        <c:lblOffset val="100"/>
      </c:catAx>
      <c:valAx>
        <c:axId val="67499520"/>
        <c:scaling>
          <c:orientation val="minMax"/>
        </c:scaling>
        <c:axPos val="l"/>
        <c:majorGridlines/>
        <c:numFmt formatCode="General" sourceLinked="1"/>
        <c:tickLblPos val="nextTo"/>
        <c:crossAx val="67497984"/>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ofPieChart>
        <c:ofPieType val="pie"/>
        <c:varyColors val="1"/>
        <c:ser>
          <c:idx val="0"/>
          <c:order val="0"/>
          <c:dLbls>
            <c:dLbl>
              <c:idx val="0"/>
              <c:layout>
                <c:manualLayout>
                  <c:x val="-5.1005437879140247E-2"/>
                  <c:y val="-3.9292185251037171E-2"/>
                </c:manualLayout>
              </c:layout>
              <c:showVal val="1"/>
              <c:showCatName val="1"/>
            </c:dLbl>
            <c:dLbl>
              <c:idx val="1"/>
              <c:layout/>
              <c:showVal val="1"/>
              <c:showCatName val="1"/>
            </c:dLbl>
            <c:dLbl>
              <c:idx val="2"/>
              <c:layout/>
              <c:showVal val="1"/>
              <c:showCatName val="1"/>
            </c:dLbl>
            <c:dLbl>
              <c:idx val="3"/>
              <c:layout/>
              <c:showVal val="1"/>
              <c:showCatName val="1"/>
            </c:dLbl>
            <c:txPr>
              <a:bodyPr/>
              <a:lstStyle/>
              <a:p>
                <a:pPr>
                  <a:defRPr sz="1200" b="1">
                    <a:solidFill>
                      <a:srgbClr val="FF0000"/>
                    </a:solidFill>
                    <a:latin typeface="Arial" pitchFamily="34" charset="0"/>
                    <a:cs typeface="Arial" pitchFamily="34" charset="0"/>
                  </a:defRPr>
                </a:pPr>
                <a:endParaRPr lang="en-US"/>
              </a:p>
            </c:txPr>
            <c:showVal val="1"/>
            <c:showLeaderLines val="1"/>
          </c:dLbls>
          <c:cat>
            <c:strRef>
              <c:f>Sheet1!$H$15:$H$35</c:f>
              <c:strCache>
                <c:ptCount val="21"/>
                <c:pt idx="0">
                  <c:v>Indian Journal of Radio Space </c:v>
                </c:pt>
                <c:pt idx="1">
                  <c:v>Physical Review D</c:v>
                </c:pt>
                <c:pt idx="2">
                  <c:v>ApSS</c:v>
                </c:pt>
                <c:pt idx="3">
                  <c:v>Physics Letters B</c:v>
                </c:pt>
                <c:pt idx="4">
                  <c:v>ApJ</c:v>
                </c:pt>
                <c:pt idx="5">
                  <c:v>A&amp;A</c:v>
                </c:pt>
                <c:pt idx="6">
                  <c:v>MMRAS</c:v>
                </c:pt>
                <c:pt idx="7">
                  <c:v>Solar Physics</c:v>
                </c:pt>
                <c:pt idx="8">
                  <c:v>Journal of Astrophysics and Astronomy</c:v>
                </c:pt>
                <c:pt idx="9">
                  <c:v>Journal of Geophysical Research Space Physics</c:v>
                </c:pt>
                <c:pt idx="10">
                  <c:v>Advances in Space Research</c:v>
                </c:pt>
                <c:pt idx="11">
                  <c:v>Earth Moon and Planets</c:v>
                </c:pt>
                <c:pt idx="12">
                  <c:v>General Relativity and Gravitation</c:v>
                </c:pt>
                <c:pt idx="13">
                  <c:v>Annales Geophysicae Atmospheres Hydrospheres and Scae Sciences</c:v>
                </c:pt>
                <c:pt idx="14">
                  <c:v>Classical and Quantum Gravity</c:v>
                </c:pt>
                <c:pt idx="15">
                  <c:v>Planetary and Space Science</c:v>
                </c:pt>
                <c:pt idx="16">
                  <c:v>IAU Symposia</c:v>
                </c:pt>
                <c:pt idx="17">
                  <c:v>Astronomy and Astrophysics Suppl Series</c:v>
                </c:pt>
                <c:pt idx="18">
                  <c:v>Proc. Of Astronomical Society of Australia</c:v>
                </c:pt>
                <c:pt idx="19">
                  <c:v>Radio Science</c:v>
                </c:pt>
                <c:pt idx="20">
                  <c:v>Astronomical Journal</c:v>
                </c:pt>
              </c:strCache>
            </c:strRef>
          </c:cat>
          <c:val>
            <c:numRef>
              <c:f>Sheet1!$I$15:$I$55</c:f>
              <c:numCache>
                <c:formatCode>General</c:formatCode>
                <c:ptCount val="41"/>
                <c:pt idx="0">
                  <c:v>252</c:v>
                </c:pt>
                <c:pt idx="1">
                  <c:v>219</c:v>
                </c:pt>
                <c:pt idx="2">
                  <c:v>208</c:v>
                </c:pt>
                <c:pt idx="3">
                  <c:v>206</c:v>
                </c:pt>
                <c:pt idx="4">
                  <c:v>136</c:v>
                </c:pt>
                <c:pt idx="5">
                  <c:v>86</c:v>
                </c:pt>
                <c:pt idx="6">
                  <c:v>75</c:v>
                </c:pt>
                <c:pt idx="7">
                  <c:v>66</c:v>
                </c:pt>
                <c:pt idx="8">
                  <c:v>63</c:v>
                </c:pt>
                <c:pt idx="9">
                  <c:v>47</c:v>
                </c:pt>
                <c:pt idx="10">
                  <c:v>37</c:v>
                </c:pt>
                <c:pt idx="11">
                  <c:v>34</c:v>
                </c:pt>
                <c:pt idx="12">
                  <c:v>32</c:v>
                </c:pt>
                <c:pt idx="13">
                  <c:v>25</c:v>
                </c:pt>
                <c:pt idx="14">
                  <c:v>20</c:v>
                </c:pt>
                <c:pt idx="15">
                  <c:v>25</c:v>
                </c:pt>
                <c:pt idx="16">
                  <c:v>20</c:v>
                </c:pt>
                <c:pt idx="17">
                  <c:v>13</c:v>
                </c:pt>
                <c:pt idx="18">
                  <c:v>15</c:v>
                </c:pt>
                <c:pt idx="19">
                  <c:v>12</c:v>
                </c:pt>
                <c:pt idx="20">
                  <c:v>10</c:v>
                </c:pt>
                <c:pt idx="21">
                  <c:v>7</c:v>
                </c:pt>
                <c:pt idx="22">
                  <c:v>4</c:v>
                </c:pt>
                <c:pt idx="23">
                  <c:v>5</c:v>
                </c:pt>
                <c:pt idx="24">
                  <c:v>7</c:v>
                </c:pt>
                <c:pt idx="25">
                  <c:v>3</c:v>
                </c:pt>
                <c:pt idx="26">
                  <c:v>6</c:v>
                </c:pt>
                <c:pt idx="27">
                  <c:v>4</c:v>
                </c:pt>
                <c:pt idx="28">
                  <c:v>4</c:v>
                </c:pt>
                <c:pt idx="29">
                  <c:v>3</c:v>
                </c:pt>
                <c:pt idx="30">
                  <c:v>3</c:v>
                </c:pt>
                <c:pt idx="31">
                  <c:v>3</c:v>
                </c:pt>
                <c:pt idx="32">
                  <c:v>3</c:v>
                </c:pt>
                <c:pt idx="33">
                  <c:v>3</c:v>
                </c:pt>
                <c:pt idx="34">
                  <c:v>3</c:v>
                </c:pt>
                <c:pt idx="35">
                  <c:v>2</c:v>
                </c:pt>
                <c:pt idx="36">
                  <c:v>2</c:v>
                </c:pt>
                <c:pt idx="37">
                  <c:v>2</c:v>
                </c:pt>
                <c:pt idx="38">
                  <c:v>2</c:v>
                </c:pt>
                <c:pt idx="39">
                  <c:v>2</c:v>
                </c:pt>
                <c:pt idx="40">
                  <c:v>17</c:v>
                </c:pt>
              </c:numCache>
            </c:numRef>
          </c:val>
        </c:ser>
        <c:gapWidth val="150"/>
        <c:secondPieSize val="75"/>
        <c:serLines/>
      </c:of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v>Articles Published</c:v>
          </c:tx>
          <c:dLbls>
            <c:txPr>
              <a:bodyPr/>
              <a:lstStyle/>
              <a:p>
                <a:pPr>
                  <a:defRPr lang="en-US" sz="1400" b="1">
                    <a:solidFill>
                      <a:srgbClr val="005A9E"/>
                    </a:solidFill>
                  </a:defRPr>
                </a:pPr>
                <a:endParaRPr lang="en-US"/>
              </a:p>
            </c:txPr>
            <c:showVal val="1"/>
          </c:dLbls>
          <c:cat>
            <c:numRef>
              <c:f>Sheet1!$A$41:$A$67</c:f>
              <c:numCache>
                <c:formatCode>General</c:formatCode>
                <c:ptCount val="27"/>
                <c:pt idx="0">
                  <c:v>1991</c:v>
                </c:pt>
                <c:pt idx="1">
                  <c:v>1992</c:v>
                </c:pt>
                <c:pt idx="2">
                  <c:v>1993</c:v>
                </c:pt>
                <c:pt idx="3">
                  <c:v>1994</c:v>
                </c:pt>
                <c:pt idx="4">
                  <c:v>1995</c:v>
                </c:pt>
                <c:pt idx="5">
                  <c:v>1995</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Sheet1!$B$41:$B$45</c:f>
              <c:numCache>
                <c:formatCode>General</c:formatCode>
                <c:ptCount val="5"/>
                <c:pt idx="0">
                  <c:v>420</c:v>
                </c:pt>
                <c:pt idx="1">
                  <c:v>389</c:v>
                </c:pt>
                <c:pt idx="2">
                  <c:v>434</c:v>
                </c:pt>
                <c:pt idx="3">
                  <c:v>403</c:v>
                </c:pt>
                <c:pt idx="4">
                  <c:v>341</c:v>
                </c:pt>
              </c:numCache>
            </c:numRef>
          </c:val>
        </c:ser>
        <c:ser>
          <c:idx val="1"/>
          <c:order val="1"/>
          <c:tx>
            <c:v>Cumulative Citations</c:v>
          </c:tx>
          <c:dLbls>
            <c:txPr>
              <a:bodyPr/>
              <a:lstStyle/>
              <a:p>
                <a:pPr>
                  <a:defRPr lang="en-US" sz="1400" b="1">
                    <a:solidFill>
                      <a:srgbClr val="005A9E"/>
                    </a:solidFill>
                  </a:defRPr>
                </a:pPr>
                <a:endParaRPr lang="en-US"/>
              </a:p>
            </c:txPr>
            <c:showVal val="1"/>
          </c:dLbls>
          <c:cat>
            <c:numRef>
              <c:f>Sheet1!$A$41:$A$67</c:f>
              <c:numCache>
                <c:formatCode>General</c:formatCode>
                <c:ptCount val="27"/>
                <c:pt idx="0">
                  <c:v>1991</c:v>
                </c:pt>
                <c:pt idx="1">
                  <c:v>1992</c:v>
                </c:pt>
                <c:pt idx="2">
                  <c:v>1993</c:v>
                </c:pt>
                <c:pt idx="3">
                  <c:v>1994</c:v>
                </c:pt>
                <c:pt idx="4">
                  <c:v>1995</c:v>
                </c:pt>
                <c:pt idx="5">
                  <c:v>1995</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Sheet1!$C$41:$C$45</c:f>
              <c:numCache>
                <c:formatCode>General</c:formatCode>
                <c:ptCount val="5"/>
                <c:pt idx="0">
                  <c:v>56</c:v>
                </c:pt>
                <c:pt idx="1">
                  <c:v>355</c:v>
                </c:pt>
                <c:pt idx="2">
                  <c:v>776</c:v>
                </c:pt>
                <c:pt idx="3">
                  <c:v>1110</c:v>
                </c:pt>
                <c:pt idx="4">
                  <c:v>1751</c:v>
                </c:pt>
              </c:numCache>
            </c:numRef>
          </c:val>
        </c:ser>
        <c:axId val="70871680"/>
        <c:axId val="70877568"/>
      </c:barChart>
      <c:catAx>
        <c:axId val="70871680"/>
        <c:scaling>
          <c:orientation val="minMax"/>
        </c:scaling>
        <c:axPos val="b"/>
        <c:numFmt formatCode="General" sourceLinked="1"/>
        <c:tickLblPos val="nextTo"/>
        <c:txPr>
          <a:bodyPr/>
          <a:lstStyle/>
          <a:p>
            <a:pPr>
              <a:defRPr lang="en-US" sz="1400" b="1">
                <a:solidFill>
                  <a:srgbClr val="005A9E"/>
                </a:solidFill>
              </a:defRPr>
            </a:pPr>
            <a:endParaRPr lang="en-US"/>
          </a:p>
        </c:txPr>
        <c:crossAx val="70877568"/>
        <c:crosses val="autoZero"/>
        <c:auto val="1"/>
        <c:lblAlgn val="ctr"/>
        <c:lblOffset val="100"/>
      </c:catAx>
      <c:valAx>
        <c:axId val="70877568"/>
        <c:scaling>
          <c:orientation val="minMax"/>
        </c:scaling>
        <c:axPos val="l"/>
        <c:majorGridlines/>
        <c:numFmt formatCode="General" sourceLinked="1"/>
        <c:tickLblPos val="nextTo"/>
        <c:txPr>
          <a:bodyPr/>
          <a:lstStyle/>
          <a:p>
            <a:pPr>
              <a:defRPr lang="en-US" sz="1400" b="1">
                <a:solidFill>
                  <a:srgbClr val="005A9E"/>
                </a:solidFill>
              </a:defRPr>
            </a:pPr>
            <a:endParaRPr lang="en-US"/>
          </a:p>
        </c:txPr>
        <c:crossAx val="70871680"/>
        <c:crosses val="autoZero"/>
        <c:crossBetween val="between"/>
      </c:valAx>
    </c:plotArea>
    <c:legend>
      <c:legendPos val="r"/>
      <c:layout/>
      <c:txPr>
        <a:bodyPr/>
        <a:lstStyle/>
        <a:p>
          <a:pPr>
            <a:defRPr lang="en-US" sz="1400" b="1">
              <a:solidFill>
                <a:srgbClr val="005A9E"/>
              </a:solidFill>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dLbl>
              <c:idx val="5"/>
              <c:layout/>
              <c:showVal val="1"/>
            </c:dLbl>
            <c:dLbl>
              <c:idx val="12"/>
              <c:layout/>
              <c:showVal val="1"/>
            </c:dLbl>
            <c:dLbl>
              <c:idx val="23"/>
              <c:layout/>
              <c:showVal val="1"/>
            </c:dLbl>
            <c:dLbl>
              <c:idx val="26"/>
              <c:layout/>
              <c:showVal val="1"/>
            </c:dLbl>
            <c:delete val="1"/>
          </c:dLbls>
          <c:cat>
            <c:numRef>
              <c:f>Sheet1!$A$41:$A$67</c:f>
              <c:numCache>
                <c:formatCode>General</c:formatCode>
                <c:ptCount val="27"/>
                <c:pt idx="0">
                  <c:v>1991</c:v>
                </c:pt>
                <c:pt idx="1">
                  <c:v>1992</c:v>
                </c:pt>
                <c:pt idx="2">
                  <c:v>1993</c:v>
                </c:pt>
                <c:pt idx="3">
                  <c:v>1994</c:v>
                </c:pt>
                <c:pt idx="4">
                  <c:v>1995</c:v>
                </c:pt>
                <c:pt idx="5">
                  <c:v>1995</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Sheet1!$D$41:$D$67</c:f>
              <c:numCache>
                <c:formatCode>General</c:formatCode>
                <c:ptCount val="27"/>
                <c:pt idx="0">
                  <c:v>420</c:v>
                </c:pt>
                <c:pt idx="1">
                  <c:v>809</c:v>
                </c:pt>
                <c:pt idx="2">
                  <c:v>1243</c:v>
                </c:pt>
                <c:pt idx="3">
                  <c:v>1646</c:v>
                </c:pt>
                <c:pt idx="4">
                  <c:v>1987</c:v>
                </c:pt>
                <c:pt idx="5">
                  <c:v>1987</c:v>
                </c:pt>
                <c:pt idx="6">
                  <c:v>1987</c:v>
                </c:pt>
                <c:pt idx="7">
                  <c:v>1987</c:v>
                </c:pt>
                <c:pt idx="8">
                  <c:v>1987</c:v>
                </c:pt>
                <c:pt idx="9">
                  <c:v>1987</c:v>
                </c:pt>
                <c:pt idx="10">
                  <c:v>1987</c:v>
                </c:pt>
                <c:pt idx="11">
                  <c:v>1987</c:v>
                </c:pt>
                <c:pt idx="12">
                  <c:v>1987</c:v>
                </c:pt>
                <c:pt idx="13">
                  <c:v>1987</c:v>
                </c:pt>
                <c:pt idx="14">
                  <c:v>1987</c:v>
                </c:pt>
                <c:pt idx="15">
                  <c:v>1987</c:v>
                </c:pt>
                <c:pt idx="16">
                  <c:v>1987</c:v>
                </c:pt>
                <c:pt idx="17">
                  <c:v>1987</c:v>
                </c:pt>
                <c:pt idx="18">
                  <c:v>1987</c:v>
                </c:pt>
                <c:pt idx="19">
                  <c:v>1987</c:v>
                </c:pt>
                <c:pt idx="20">
                  <c:v>1987</c:v>
                </c:pt>
                <c:pt idx="21">
                  <c:v>1987</c:v>
                </c:pt>
                <c:pt idx="22">
                  <c:v>1987</c:v>
                </c:pt>
                <c:pt idx="23">
                  <c:v>1987</c:v>
                </c:pt>
                <c:pt idx="24">
                  <c:v>1987</c:v>
                </c:pt>
                <c:pt idx="25">
                  <c:v>1987</c:v>
                </c:pt>
                <c:pt idx="26">
                  <c:v>1987</c:v>
                </c:pt>
              </c:numCache>
            </c:numRef>
          </c:val>
        </c:ser>
        <c:ser>
          <c:idx val="1"/>
          <c:order val="1"/>
          <c:dLbls>
            <c:dLbl>
              <c:idx val="5"/>
              <c:layout/>
              <c:showVal val="1"/>
            </c:dLbl>
            <c:dLbl>
              <c:idx val="7"/>
              <c:layout/>
              <c:showVal val="1"/>
            </c:dLbl>
            <c:dLbl>
              <c:idx val="13"/>
              <c:layout/>
              <c:showVal val="1"/>
            </c:dLbl>
            <c:dLbl>
              <c:idx val="21"/>
              <c:layout/>
              <c:showVal val="1"/>
            </c:dLbl>
            <c:dLbl>
              <c:idx val="26"/>
              <c:layout/>
              <c:showVal val="1"/>
            </c:dLbl>
            <c:delete val="1"/>
          </c:dLbls>
          <c:cat>
            <c:numRef>
              <c:f>Sheet1!$A$41:$A$67</c:f>
              <c:numCache>
                <c:formatCode>General</c:formatCode>
                <c:ptCount val="27"/>
                <c:pt idx="0">
                  <c:v>1991</c:v>
                </c:pt>
                <c:pt idx="1">
                  <c:v>1992</c:v>
                </c:pt>
                <c:pt idx="2">
                  <c:v>1993</c:v>
                </c:pt>
                <c:pt idx="3">
                  <c:v>1994</c:v>
                </c:pt>
                <c:pt idx="4">
                  <c:v>1995</c:v>
                </c:pt>
                <c:pt idx="5">
                  <c:v>1995</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numCache>
            </c:numRef>
          </c:cat>
          <c:val>
            <c:numRef>
              <c:f>Sheet1!$E$41:$E$67</c:f>
              <c:numCache>
                <c:formatCode>General</c:formatCode>
                <c:ptCount val="27"/>
                <c:pt idx="0">
                  <c:v>56</c:v>
                </c:pt>
                <c:pt idx="1">
                  <c:v>411</c:v>
                </c:pt>
                <c:pt idx="2">
                  <c:v>1187</c:v>
                </c:pt>
                <c:pt idx="3">
                  <c:v>2297</c:v>
                </c:pt>
                <c:pt idx="4">
                  <c:v>4048</c:v>
                </c:pt>
                <c:pt idx="5">
                  <c:v>6273</c:v>
                </c:pt>
                <c:pt idx="6">
                  <c:v>8019</c:v>
                </c:pt>
                <c:pt idx="7">
                  <c:v>9546</c:v>
                </c:pt>
                <c:pt idx="8">
                  <c:v>10975</c:v>
                </c:pt>
                <c:pt idx="9">
                  <c:v>12242</c:v>
                </c:pt>
                <c:pt idx="10">
                  <c:v>12358</c:v>
                </c:pt>
                <c:pt idx="11">
                  <c:v>13362</c:v>
                </c:pt>
                <c:pt idx="12">
                  <c:v>14323</c:v>
                </c:pt>
                <c:pt idx="13">
                  <c:v>15195</c:v>
                </c:pt>
                <c:pt idx="14">
                  <c:v>16027</c:v>
                </c:pt>
                <c:pt idx="15">
                  <c:v>16835</c:v>
                </c:pt>
                <c:pt idx="16">
                  <c:v>17634</c:v>
                </c:pt>
                <c:pt idx="17">
                  <c:v>18516</c:v>
                </c:pt>
                <c:pt idx="18">
                  <c:v>19259</c:v>
                </c:pt>
                <c:pt idx="19">
                  <c:v>20032</c:v>
                </c:pt>
                <c:pt idx="20">
                  <c:v>20793</c:v>
                </c:pt>
                <c:pt idx="21">
                  <c:v>21486</c:v>
                </c:pt>
                <c:pt idx="22">
                  <c:v>22140</c:v>
                </c:pt>
                <c:pt idx="23">
                  <c:v>22831</c:v>
                </c:pt>
                <c:pt idx="24">
                  <c:v>23478</c:v>
                </c:pt>
                <c:pt idx="25">
                  <c:v>24160</c:v>
                </c:pt>
                <c:pt idx="26">
                  <c:v>24326</c:v>
                </c:pt>
              </c:numCache>
            </c:numRef>
          </c:val>
        </c:ser>
        <c:axId val="70888448"/>
        <c:axId val="72426240"/>
      </c:barChart>
      <c:catAx>
        <c:axId val="70888448"/>
        <c:scaling>
          <c:orientation val="minMax"/>
        </c:scaling>
        <c:axPos val="b"/>
        <c:numFmt formatCode="General" sourceLinked="1"/>
        <c:tickLblPos val="nextTo"/>
        <c:crossAx val="72426240"/>
        <c:crosses val="autoZero"/>
        <c:auto val="1"/>
        <c:lblAlgn val="ctr"/>
        <c:lblOffset val="100"/>
      </c:catAx>
      <c:valAx>
        <c:axId val="72426240"/>
        <c:scaling>
          <c:orientation val="minMax"/>
        </c:scaling>
        <c:axPos val="l"/>
        <c:majorGridlines/>
        <c:numFmt formatCode="General" sourceLinked="1"/>
        <c:tickLblPos val="nextTo"/>
        <c:crossAx val="7088844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Sheet1!$D$4</c:f>
              <c:strCache>
                <c:ptCount val="1"/>
                <c:pt idx="0">
                  <c:v>cumulative articles</c:v>
                </c:pt>
              </c:strCache>
            </c:strRef>
          </c:tx>
          <c:dLbls>
            <c:dLbl>
              <c:idx val="0"/>
              <c:layout>
                <c:manualLayout>
                  <c:x val="0"/>
                  <c:y val="-5.666665179352972E-2"/>
                </c:manualLayout>
              </c:layout>
              <c:showVal val="1"/>
            </c:dLbl>
            <c:txPr>
              <a:bodyPr/>
              <a:lstStyle/>
              <a:p>
                <a:pPr>
                  <a:defRPr lang="en-US"/>
                </a:pPr>
                <a:endParaRPr lang="en-US"/>
              </a:p>
            </c:txPr>
            <c:showVal val="1"/>
          </c:dLbls>
          <c:cat>
            <c:numRef>
              <c:f>Sheet1!$A$5:$A$11</c:f>
              <c:numCache>
                <c:formatCode>General</c:formatCode>
                <c:ptCount val="7"/>
                <c:pt idx="0">
                  <c:v>2011</c:v>
                </c:pt>
                <c:pt idx="1">
                  <c:v>2012</c:v>
                </c:pt>
                <c:pt idx="2">
                  <c:v>2013</c:v>
                </c:pt>
                <c:pt idx="3">
                  <c:v>2014</c:v>
                </c:pt>
                <c:pt idx="4">
                  <c:v>2015</c:v>
                </c:pt>
                <c:pt idx="5">
                  <c:v>2016</c:v>
                </c:pt>
                <c:pt idx="6">
                  <c:v>2017</c:v>
                </c:pt>
              </c:numCache>
            </c:numRef>
          </c:cat>
          <c:val>
            <c:numRef>
              <c:f>Sheet1!$D$5:$D$11</c:f>
              <c:numCache>
                <c:formatCode>General</c:formatCode>
                <c:ptCount val="7"/>
                <c:pt idx="0">
                  <c:v>1175</c:v>
                </c:pt>
                <c:pt idx="1">
                  <c:v>2287</c:v>
                </c:pt>
                <c:pt idx="2">
                  <c:v>3306</c:v>
                </c:pt>
                <c:pt idx="3">
                  <c:v>4292</c:v>
                </c:pt>
                <c:pt idx="4">
                  <c:v>5185</c:v>
                </c:pt>
                <c:pt idx="5">
                  <c:v>5185</c:v>
                </c:pt>
                <c:pt idx="6">
                  <c:v>5185</c:v>
                </c:pt>
              </c:numCache>
            </c:numRef>
          </c:val>
        </c:ser>
        <c:ser>
          <c:idx val="1"/>
          <c:order val="1"/>
          <c:tx>
            <c:strRef>
              <c:f>Sheet1!$E$4</c:f>
              <c:strCache>
                <c:ptCount val="1"/>
                <c:pt idx="0">
                  <c:v>cumulative citations</c:v>
                </c:pt>
              </c:strCache>
            </c:strRef>
          </c:tx>
          <c:dLbls>
            <c:dLbl>
              <c:idx val="0"/>
              <c:layout>
                <c:manualLayout>
                  <c:x val="1.2184506598068044E-2"/>
                  <c:y val="-4.3333321959758718E-2"/>
                </c:manualLayout>
              </c:layout>
              <c:showVal val="1"/>
            </c:dLbl>
            <c:txPr>
              <a:bodyPr/>
              <a:lstStyle/>
              <a:p>
                <a:pPr>
                  <a:defRPr lang="en-US"/>
                </a:pPr>
                <a:endParaRPr lang="en-US"/>
              </a:p>
            </c:txPr>
            <c:showVal val="1"/>
          </c:dLbls>
          <c:cat>
            <c:numRef>
              <c:f>Sheet1!$A$5:$A$11</c:f>
              <c:numCache>
                <c:formatCode>General</c:formatCode>
                <c:ptCount val="7"/>
                <c:pt idx="0">
                  <c:v>2011</c:v>
                </c:pt>
                <c:pt idx="1">
                  <c:v>2012</c:v>
                </c:pt>
                <c:pt idx="2">
                  <c:v>2013</c:v>
                </c:pt>
                <c:pt idx="3">
                  <c:v>2014</c:v>
                </c:pt>
                <c:pt idx="4">
                  <c:v>2015</c:v>
                </c:pt>
                <c:pt idx="5">
                  <c:v>2016</c:v>
                </c:pt>
                <c:pt idx="6">
                  <c:v>2017</c:v>
                </c:pt>
              </c:numCache>
            </c:numRef>
          </c:cat>
          <c:val>
            <c:numRef>
              <c:f>Sheet1!$E$5:$E$11</c:f>
              <c:numCache>
                <c:formatCode>General</c:formatCode>
                <c:ptCount val="7"/>
                <c:pt idx="0">
                  <c:v>1103</c:v>
                </c:pt>
                <c:pt idx="1">
                  <c:v>5644</c:v>
                </c:pt>
                <c:pt idx="2">
                  <c:v>14529</c:v>
                </c:pt>
                <c:pt idx="3">
                  <c:v>28435</c:v>
                </c:pt>
                <c:pt idx="4">
                  <c:v>44329</c:v>
                </c:pt>
                <c:pt idx="5">
                  <c:v>60819</c:v>
                </c:pt>
                <c:pt idx="6">
                  <c:v>64480</c:v>
                </c:pt>
              </c:numCache>
            </c:numRef>
          </c:val>
        </c:ser>
        <c:axId val="72465024"/>
        <c:axId val="72475008"/>
      </c:barChart>
      <c:catAx>
        <c:axId val="72465024"/>
        <c:scaling>
          <c:orientation val="minMax"/>
        </c:scaling>
        <c:axPos val="b"/>
        <c:majorGridlines/>
        <c:numFmt formatCode="General" sourceLinked="1"/>
        <c:tickLblPos val="nextTo"/>
        <c:txPr>
          <a:bodyPr/>
          <a:lstStyle/>
          <a:p>
            <a:pPr>
              <a:defRPr lang="en-US"/>
            </a:pPr>
            <a:endParaRPr lang="en-US"/>
          </a:p>
        </c:txPr>
        <c:crossAx val="72475008"/>
        <c:crosses val="autoZero"/>
        <c:auto val="1"/>
        <c:lblAlgn val="ctr"/>
        <c:lblOffset val="100"/>
      </c:catAx>
      <c:valAx>
        <c:axId val="72475008"/>
        <c:scaling>
          <c:orientation val="minMax"/>
        </c:scaling>
        <c:axPos val="l"/>
        <c:majorGridlines/>
        <c:numFmt formatCode="General" sourceLinked="1"/>
        <c:tickLblPos val="nextTo"/>
        <c:txPr>
          <a:bodyPr/>
          <a:lstStyle/>
          <a:p>
            <a:pPr>
              <a:defRPr lang="en-US"/>
            </a:pPr>
            <a:endParaRPr lang="en-US"/>
          </a:p>
        </c:txPr>
        <c:crossAx val="72465024"/>
        <c:crosses val="autoZero"/>
        <c:crossBetween val="between"/>
      </c:valAx>
    </c:plotArea>
    <c:legend>
      <c:legendPos val="r"/>
      <c:layout/>
      <c:txPr>
        <a:bodyPr/>
        <a:lstStyle/>
        <a:p>
          <a:pPr>
            <a:defRPr lang="en-US"/>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accent2"/>
                </a:solidFill>
              </a:defRPr>
            </a:pPr>
            <a:r>
              <a:rPr lang="en-US">
                <a:solidFill>
                  <a:schemeClr val="accent2"/>
                </a:solidFill>
              </a:rPr>
              <a:t>Paper Published by FORSA Institutes</a:t>
            </a:r>
          </a:p>
        </c:rich>
      </c:tx>
      <c:layout/>
    </c:title>
    <c:plotArea>
      <c:layout/>
      <c:lineChart>
        <c:grouping val="standard"/>
        <c:ser>
          <c:idx val="0"/>
          <c:order val="0"/>
          <c:tx>
            <c:v>2011-2015</c:v>
          </c:tx>
          <c:dLbls>
            <c:dLbl>
              <c:idx val="3"/>
              <c:layout>
                <c:manualLayout>
                  <c:x val="1.6339869281045776E-3"/>
                  <c:y val="-1.8575851393188892E-2"/>
                </c:manualLayout>
              </c:layout>
              <c:showVal val="1"/>
            </c:dLbl>
            <c:dLbl>
              <c:idx val="7"/>
              <c:layout>
                <c:manualLayout>
                  <c:x val="-9.8039215686274508E-3"/>
                  <c:y val="-2.2703818369453111E-2"/>
                </c:manualLayout>
              </c:layout>
              <c:showVal val="1"/>
            </c:dLbl>
            <c:txPr>
              <a:bodyPr/>
              <a:lstStyle/>
              <a:p>
                <a:pPr>
                  <a:defRPr sz="1050" b="1">
                    <a:solidFill>
                      <a:srgbClr val="C00000"/>
                    </a:solidFill>
                    <a:latin typeface="Arial" pitchFamily="34" charset="0"/>
                    <a:cs typeface="Arial" pitchFamily="34" charset="0"/>
                  </a:defRPr>
                </a:pPr>
                <a:endParaRPr lang="en-US"/>
              </a:p>
            </c:txPr>
            <c:showVal val="1"/>
          </c:dLbls>
          <c:cat>
            <c:strRef>
              <c:f>Sheet2!$A$4:$A$12</c:f>
              <c:strCache>
                <c:ptCount val="9"/>
                <c:pt idx="0">
                  <c:v>TIFR</c:v>
                </c:pt>
                <c:pt idx="1">
                  <c:v>IIA</c:v>
                </c:pt>
                <c:pt idx="2">
                  <c:v>PRL</c:v>
                </c:pt>
                <c:pt idx="3">
                  <c:v>IUCAA</c:v>
                </c:pt>
                <c:pt idx="4">
                  <c:v>RRI</c:v>
                </c:pt>
                <c:pt idx="5">
                  <c:v>UPSO now ARIES</c:v>
                </c:pt>
                <c:pt idx="6">
                  <c:v>SINP</c:v>
                </c:pt>
                <c:pt idx="7">
                  <c:v>MRI now HRI</c:v>
                </c:pt>
                <c:pt idx="8">
                  <c:v>SN Bose NCBS </c:v>
                </c:pt>
              </c:strCache>
            </c:strRef>
          </c:cat>
          <c:val>
            <c:numRef>
              <c:f>Sheet2!$C$4:$C$12</c:f>
              <c:numCache>
                <c:formatCode>General</c:formatCode>
                <c:ptCount val="9"/>
                <c:pt idx="0">
                  <c:v>929</c:v>
                </c:pt>
                <c:pt idx="1">
                  <c:v>409</c:v>
                </c:pt>
                <c:pt idx="2">
                  <c:v>309</c:v>
                </c:pt>
                <c:pt idx="3">
                  <c:v>514</c:v>
                </c:pt>
                <c:pt idx="4">
                  <c:v>225</c:v>
                </c:pt>
                <c:pt idx="5">
                  <c:v>207</c:v>
                </c:pt>
                <c:pt idx="6">
                  <c:v>347</c:v>
                </c:pt>
                <c:pt idx="7">
                  <c:v>129</c:v>
                </c:pt>
                <c:pt idx="8">
                  <c:v>120</c:v>
                </c:pt>
              </c:numCache>
            </c:numRef>
          </c:val>
        </c:ser>
        <c:ser>
          <c:idx val="1"/>
          <c:order val="1"/>
          <c:tx>
            <c:v>1991-1995</c:v>
          </c:tx>
          <c:dLbls>
            <c:dLbl>
              <c:idx val="7"/>
              <c:layout>
                <c:manualLayout>
                  <c:x val="0"/>
                  <c:y val="-3.3023735810113579E-2"/>
                </c:manualLayout>
              </c:layout>
              <c:showVal val="1"/>
            </c:dLbl>
            <c:dLbl>
              <c:idx val="8"/>
              <c:layout>
                <c:manualLayout>
                  <c:x val="-6.535947712418313E-3"/>
                  <c:y val="-2.0639834881321012E-2"/>
                </c:manualLayout>
              </c:layout>
              <c:showVal val="1"/>
            </c:dLbl>
            <c:txPr>
              <a:bodyPr/>
              <a:lstStyle/>
              <a:p>
                <a:pPr>
                  <a:defRPr sz="1100" b="1">
                    <a:solidFill>
                      <a:srgbClr val="0070C0"/>
                    </a:solidFill>
                    <a:latin typeface="Arial" pitchFamily="34" charset="0"/>
                    <a:cs typeface="Arial" pitchFamily="34" charset="0"/>
                  </a:defRPr>
                </a:pPr>
                <a:endParaRPr lang="en-US"/>
              </a:p>
            </c:txPr>
            <c:showVal val="1"/>
          </c:dLbls>
          <c:cat>
            <c:strRef>
              <c:f>Sheet2!$A$4:$A$12</c:f>
              <c:strCache>
                <c:ptCount val="9"/>
                <c:pt idx="0">
                  <c:v>TIFR</c:v>
                </c:pt>
                <c:pt idx="1">
                  <c:v>IIA</c:v>
                </c:pt>
                <c:pt idx="2">
                  <c:v>PRL</c:v>
                </c:pt>
                <c:pt idx="3">
                  <c:v>IUCAA</c:v>
                </c:pt>
                <c:pt idx="4">
                  <c:v>RRI</c:v>
                </c:pt>
                <c:pt idx="5">
                  <c:v>UPSO now ARIES</c:v>
                </c:pt>
                <c:pt idx="6">
                  <c:v>SINP</c:v>
                </c:pt>
                <c:pt idx="7">
                  <c:v>MRI now HRI</c:v>
                </c:pt>
                <c:pt idx="8">
                  <c:v>SN Bose NCBS </c:v>
                </c:pt>
              </c:strCache>
            </c:strRef>
          </c:cat>
          <c:val>
            <c:numRef>
              <c:f>Sheet2!$B$4:$B$12</c:f>
              <c:numCache>
                <c:formatCode>General</c:formatCode>
                <c:ptCount val="9"/>
                <c:pt idx="0">
                  <c:v>368</c:v>
                </c:pt>
                <c:pt idx="1">
                  <c:v>213</c:v>
                </c:pt>
                <c:pt idx="2">
                  <c:v>155</c:v>
                </c:pt>
                <c:pt idx="3">
                  <c:v>90</c:v>
                </c:pt>
                <c:pt idx="4">
                  <c:v>50</c:v>
                </c:pt>
                <c:pt idx="5">
                  <c:v>46</c:v>
                </c:pt>
                <c:pt idx="6">
                  <c:v>30</c:v>
                </c:pt>
                <c:pt idx="7">
                  <c:v>9</c:v>
                </c:pt>
                <c:pt idx="8">
                  <c:v>7</c:v>
                </c:pt>
              </c:numCache>
            </c:numRef>
          </c:val>
        </c:ser>
        <c:marker val="1"/>
        <c:axId val="72783360"/>
        <c:axId val="72784896"/>
      </c:lineChart>
      <c:catAx>
        <c:axId val="72783360"/>
        <c:scaling>
          <c:orientation val="minMax"/>
        </c:scaling>
        <c:axPos val="b"/>
        <c:majorTickMark val="none"/>
        <c:tickLblPos val="nextTo"/>
        <c:txPr>
          <a:bodyPr/>
          <a:lstStyle/>
          <a:p>
            <a:pPr>
              <a:defRPr sz="1050" b="1">
                <a:solidFill>
                  <a:srgbClr val="0070C0"/>
                </a:solidFill>
                <a:latin typeface="Arial" pitchFamily="34" charset="0"/>
                <a:cs typeface="Arial" pitchFamily="34" charset="0"/>
              </a:defRPr>
            </a:pPr>
            <a:endParaRPr lang="en-US"/>
          </a:p>
        </c:txPr>
        <c:crossAx val="72784896"/>
        <c:crosses val="autoZero"/>
        <c:auto val="1"/>
        <c:lblAlgn val="ctr"/>
        <c:lblOffset val="100"/>
      </c:catAx>
      <c:valAx>
        <c:axId val="72784896"/>
        <c:scaling>
          <c:orientation val="minMax"/>
        </c:scaling>
        <c:axPos val="l"/>
        <c:majorGridlines/>
        <c:title>
          <c:tx>
            <c:rich>
              <a:bodyPr/>
              <a:lstStyle/>
              <a:p>
                <a:pPr>
                  <a:defRPr sz="1400" b="1">
                    <a:solidFill>
                      <a:srgbClr val="C00000"/>
                    </a:solidFill>
                  </a:defRPr>
                </a:pPr>
                <a:r>
                  <a:rPr lang="en-US" sz="1400" b="1" dirty="0" smtClean="0">
                    <a:solidFill>
                      <a:srgbClr val="C00000"/>
                    </a:solidFill>
                  </a:rPr>
                  <a:t>Paper</a:t>
                </a:r>
                <a:r>
                  <a:rPr lang="en-US" sz="1400" b="1" baseline="0" dirty="0" smtClean="0">
                    <a:solidFill>
                      <a:srgbClr val="C00000"/>
                    </a:solidFill>
                  </a:rPr>
                  <a:t> Published </a:t>
                </a:r>
                <a:endParaRPr lang="en-US" sz="1400" b="1" dirty="0">
                  <a:solidFill>
                    <a:srgbClr val="C00000"/>
                  </a:solidFill>
                </a:endParaRPr>
              </a:p>
            </c:rich>
          </c:tx>
          <c:layout/>
        </c:title>
        <c:numFmt formatCode="General" sourceLinked="1"/>
        <c:majorTickMark val="none"/>
        <c:tickLblPos val="nextTo"/>
        <c:crossAx val="72783360"/>
        <c:crosses val="autoZero"/>
        <c:crossBetween val="between"/>
      </c:valAx>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7119203849518962E-2"/>
          <c:y val="2.2844690709957597E-2"/>
          <c:w val="0.81415923009623792"/>
          <c:h val="0.90049560934512862"/>
        </c:manualLayout>
      </c:layout>
      <c:barChart>
        <c:barDir val="col"/>
        <c:grouping val="stacked"/>
        <c:ser>
          <c:idx val="0"/>
          <c:order val="0"/>
          <c:tx>
            <c:v>Total Citations</c:v>
          </c:tx>
          <c:cat>
            <c:strRef>
              <c:f>Sheet1!$B$3:$J$3</c:f>
              <c:strCache>
                <c:ptCount val="9"/>
                <c:pt idx="0">
                  <c:v>TIFR</c:v>
                </c:pt>
                <c:pt idx="1">
                  <c:v>IIA</c:v>
                </c:pt>
                <c:pt idx="2">
                  <c:v>PRL</c:v>
                </c:pt>
                <c:pt idx="3">
                  <c:v>IUCAA</c:v>
                </c:pt>
                <c:pt idx="4">
                  <c:v>RRI</c:v>
                </c:pt>
                <c:pt idx="5">
                  <c:v>UPSO now ARIES</c:v>
                </c:pt>
                <c:pt idx="6">
                  <c:v>SINP</c:v>
                </c:pt>
                <c:pt idx="7">
                  <c:v>MRI now HRI</c:v>
                </c:pt>
                <c:pt idx="8">
                  <c:v>SNB NCBS</c:v>
                </c:pt>
              </c:strCache>
            </c:strRef>
          </c:cat>
          <c:val>
            <c:numRef>
              <c:f>Sheet1!$B$4:$J$4</c:f>
              <c:numCache>
                <c:formatCode>General</c:formatCode>
                <c:ptCount val="9"/>
                <c:pt idx="0">
                  <c:v>16</c:v>
                </c:pt>
                <c:pt idx="1">
                  <c:v>2</c:v>
                </c:pt>
                <c:pt idx="2">
                  <c:v>7</c:v>
                </c:pt>
                <c:pt idx="3">
                  <c:v>1</c:v>
                </c:pt>
                <c:pt idx="4">
                  <c:v>2</c:v>
                </c:pt>
                <c:pt idx="5">
                  <c:v>3</c:v>
                </c:pt>
                <c:pt idx="6">
                  <c:v>1</c:v>
                </c:pt>
                <c:pt idx="7">
                  <c:v>0</c:v>
                </c:pt>
                <c:pt idx="8">
                  <c:v>0</c:v>
                </c:pt>
              </c:numCache>
            </c:numRef>
          </c:val>
        </c:ser>
        <c:ser>
          <c:idx val="1"/>
          <c:order val="1"/>
          <c:tx>
            <c:v>1992</c:v>
          </c:tx>
          <c:cat>
            <c:strRef>
              <c:f>Sheet1!$B$3:$J$3</c:f>
              <c:strCache>
                <c:ptCount val="9"/>
                <c:pt idx="0">
                  <c:v>TIFR</c:v>
                </c:pt>
                <c:pt idx="1">
                  <c:v>IIA</c:v>
                </c:pt>
                <c:pt idx="2">
                  <c:v>PRL</c:v>
                </c:pt>
                <c:pt idx="3">
                  <c:v>IUCAA</c:v>
                </c:pt>
                <c:pt idx="4">
                  <c:v>RRI</c:v>
                </c:pt>
                <c:pt idx="5">
                  <c:v>UPSO now ARIES</c:v>
                </c:pt>
                <c:pt idx="6">
                  <c:v>SINP</c:v>
                </c:pt>
                <c:pt idx="7">
                  <c:v>MRI now HRI</c:v>
                </c:pt>
                <c:pt idx="8">
                  <c:v>SNB NCBS</c:v>
                </c:pt>
              </c:strCache>
            </c:strRef>
          </c:cat>
          <c:val>
            <c:numRef>
              <c:f>Sheet1!$B$5:$J$5</c:f>
              <c:numCache>
                <c:formatCode>General</c:formatCode>
                <c:ptCount val="9"/>
                <c:pt idx="0">
                  <c:v>164</c:v>
                </c:pt>
                <c:pt idx="1">
                  <c:v>22</c:v>
                </c:pt>
                <c:pt idx="2">
                  <c:v>29</c:v>
                </c:pt>
                <c:pt idx="3">
                  <c:v>11</c:v>
                </c:pt>
                <c:pt idx="4">
                  <c:v>10</c:v>
                </c:pt>
                <c:pt idx="5">
                  <c:v>1</c:v>
                </c:pt>
                <c:pt idx="6">
                  <c:v>8</c:v>
                </c:pt>
                <c:pt idx="7">
                  <c:v>0</c:v>
                </c:pt>
                <c:pt idx="8">
                  <c:v>0</c:v>
                </c:pt>
              </c:numCache>
            </c:numRef>
          </c:val>
        </c:ser>
        <c:ser>
          <c:idx val="2"/>
          <c:order val="2"/>
          <c:tx>
            <c:v>1993</c:v>
          </c:tx>
          <c:cat>
            <c:strRef>
              <c:f>Sheet1!$B$3:$J$3</c:f>
              <c:strCache>
                <c:ptCount val="9"/>
                <c:pt idx="0">
                  <c:v>TIFR</c:v>
                </c:pt>
                <c:pt idx="1">
                  <c:v>IIA</c:v>
                </c:pt>
                <c:pt idx="2">
                  <c:v>PRL</c:v>
                </c:pt>
                <c:pt idx="3">
                  <c:v>IUCAA</c:v>
                </c:pt>
                <c:pt idx="4">
                  <c:v>RRI</c:v>
                </c:pt>
                <c:pt idx="5">
                  <c:v>UPSO now ARIES</c:v>
                </c:pt>
                <c:pt idx="6">
                  <c:v>SINP</c:v>
                </c:pt>
                <c:pt idx="7">
                  <c:v>MRI now HRI</c:v>
                </c:pt>
                <c:pt idx="8">
                  <c:v>SNB NCBS</c:v>
                </c:pt>
              </c:strCache>
            </c:strRef>
          </c:cat>
          <c:val>
            <c:numRef>
              <c:f>Sheet1!$B$6:$J$6</c:f>
              <c:numCache>
                <c:formatCode>General</c:formatCode>
                <c:ptCount val="9"/>
                <c:pt idx="0">
                  <c:v>342</c:v>
                </c:pt>
                <c:pt idx="1">
                  <c:v>52</c:v>
                </c:pt>
                <c:pt idx="2">
                  <c:v>67</c:v>
                </c:pt>
                <c:pt idx="3">
                  <c:v>41</c:v>
                </c:pt>
                <c:pt idx="4">
                  <c:v>19</c:v>
                </c:pt>
                <c:pt idx="5">
                  <c:v>8</c:v>
                </c:pt>
                <c:pt idx="6">
                  <c:v>8</c:v>
                </c:pt>
                <c:pt idx="7">
                  <c:v>0</c:v>
                </c:pt>
                <c:pt idx="8">
                  <c:v>4</c:v>
                </c:pt>
              </c:numCache>
            </c:numRef>
          </c:val>
        </c:ser>
        <c:ser>
          <c:idx val="3"/>
          <c:order val="3"/>
          <c:tx>
            <c:v>1995</c:v>
          </c:tx>
          <c:cat>
            <c:strRef>
              <c:f>Sheet1!$B$3:$J$3</c:f>
              <c:strCache>
                <c:ptCount val="9"/>
                <c:pt idx="0">
                  <c:v>TIFR</c:v>
                </c:pt>
                <c:pt idx="1">
                  <c:v>IIA</c:v>
                </c:pt>
                <c:pt idx="2">
                  <c:v>PRL</c:v>
                </c:pt>
                <c:pt idx="3">
                  <c:v>IUCAA</c:v>
                </c:pt>
                <c:pt idx="4">
                  <c:v>RRI</c:v>
                </c:pt>
                <c:pt idx="5">
                  <c:v>UPSO now ARIES</c:v>
                </c:pt>
                <c:pt idx="6">
                  <c:v>SINP</c:v>
                </c:pt>
                <c:pt idx="7">
                  <c:v>MRI now HRI</c:v>
                </c:pt>
                <c:pt idx="8">
                  <c:v>SNB NCBS</c:v>
                </c:pt>
              </c:strCache>
            </c:strRef>
          </c:cat>
          <c:val>
            <c:numRef>
              <c:f>Sheet1!$B$8:$J$8</c:f>
              <c:numCache>
                <c:formatCode>General</c:formatCode>
                <c:ptCount val="9"/>
                <c:pt idx="0">
                  <c:v>846</c:v>
                </c:pt>
                <c:pt idx="1">
                  <c:v>154</c:v>
                </c:pt>
                <c:pt idx="2">
                  <c:v>135</c:v>
                </c:pt>
                <c:pt idx="3">
                  <c:v>122</c:v>
                </c:pt>
                <c:pt idx="4">
                  <c:v>57</c:v>
                </c:pt>
                <c:pt idx="5">
                  <c:v>24</c:v>
                </c:pt>
                <c:pt idx="6">
                  <c:v>34</c:v>
                </c:pt>
                <c:pt idx="7">
                  <c:v>2</c:v>
                </c:pt>
                <c:pt idx="8">
                  <c:v>13</c:v>
                </c:pt>
              </c:numCache>
            </c:numRef>
          </c:val>
        </c:ser>
        <c:ser>
          <c:idx val="4"/>
          <c:order val="4"/>
          <c:tx>
            <c:v>1996</c:v>
          </c:tx>
          <c:cat>
            <c:strRef>
              <c:f>Sheet1!$B$3:$J$3</c:f>
              <c:strCache>
                <c:ptCount val="9"/>
                <c:pt idx="0">
                  <c:v>TIFR</c:v>
                </c:pt>
                <c:pt idx="1">
                  <c:v>IIA</c:v>
                </c:pt>
                <c:pt idx="2">
                  <c:v>PRL</c:v>
                </c:pt>
                <c:pt idx="3">
                  <c:v>IUCAA</c:v>
                </c:pt>
                <c:pt idx="4">
                  <c:v>RRI</c:v>
                </c:pt>
                <c:pt idx="5">
                  <c:v>UPSO now ARIES</c:v>
                </c:pt>
                <c:pt idx="6">
                  <c:v>SINP</c:v>
                </c:pt>
                <c:pt idx="7">
                  <c:v>MRI now HRI</c:v>
                </c:pt>
                <c:pt idx="8">
                  <c:v>SNB NCBS</c:v>
                </c:pt>
              </c:strCache>
            </c:strRef>
          </c:cat>
          <c:val>
            <c:numRef>
              <c:f>Sheet1!$B$9:$J$9</c:f>
              <c:numCache>
                <c:formatCode>General</c:formatCode>
                <c:ptCount val="9"/>
                <c:pt idx="0">
                  <c:v>1233</c:v>
                </c:pt>
                <c:pt idx="1">
                  <c:v>183</c:v>
                </c:pt>
                <c:pt idx="2">
                  <c:v>154</c:v>
                </c:pt>
                <c:pt idx="3">
                  <c:v>145</c:v>
                </c:pt>
                <c:pt idx="4">
                  <c:v>74</c:v>
                </c:pt>
                <c:pt idx="5">
                  <c:v>35</c:v>
                </c:pt>
                <c:pt idx="6">
                  <c:v>33</c:v>
                </c:pt>
                <c:pt idx="7">
                  <c:v>11</c:v>
                </c:pt>
                <c:pt idx="8">
                  <c:v>16</c:v>
                </c:pt>
              </c:numCache>
            </c:numRef>
          </c:val>
        </c:ser>
        <c:ser>
          <c:idx val="5"/>
          <c:order val="5"/>
          <c:tx>
            <c:v>1997</c:v>
          </c:tx>
          <c:cat>
            <c:strRef>
              <c:f>Sheet1!$B$3:$J$3</c:f>
              <c:strCache>
                <c:ptCount val="9"/>
                <c:pt idx="0">
                  <c:v>TIFR</c:v>
                </c:pt>
                <c:pt idx="1">
                  <c:v>IIA</c:v>
                </c:pt>
                <c:pt idx="2">
                  <c:v>PRL</c:v>
                </c:pt>
                <c:pt idx="3">
                  <c:v>IUCAA</c:v>
                </c:pt>
                <c:pt idx="4">
                  <c:v>RRI</c:v>
                </c:pt>
                <c:pt idx="5">
                  <c:v>UPSO now ARIES</c:v>
                </c:pt>
                <c:pt idx="6">
                  <c:v>SINP</c:v>
                </c:pt>
                <c:pt idx="7">
                  <c:v>MRI now HRI</c:v>
                </c:pt>
                <c:pt idx="8">
                  <c:v>SNB NCBS</c:v>
                </c:pt>
              </c:strCache>
            </c:strRef>
          </c:cat>
          <c:val>
            <c:numRef>
              <c:f>Sheet1!$B$10:$J$10</c:f>
              <c:numCache>
                <c:formatCode>General</c:formatCode>
                <c:ptCount val="9"/>
                <c:pt idx="0">
                  <c:v>756</c:v>
                </c:pt>
                <c:pt idx="1">
                  <c:v>199</c:v>
                </c:pt>
                <c:pt idx="2">
                  <c:v>177</c:v>
                </c:pt>
                <c:pt idx="3">
                  <c:v>141</c:v>
                </c:pt>
                <c:pt idx="4">
                  <c:v>43</c:v>
                </c:pt>
                <c:pt idx="5">
                  <c:v>22</c:v>
                </c:pt>
                <c:pt idx="6">
                  <c:v>27</c:v>
                </c:pt>
                <c:pt idx="7">
                  <c:v>4</c:v>
                </c:pt>
                <c:pt idx="8">
                  <c:v>14</c:v>
                </c:pt>
              </c:numCache>
            </c:numRef>
          </c:val>
        </c:ser>
        <c:ser>
          <c:idx val="6"/>
          <c:order val="6"/>
          <c:tx>
            <c:v>1998</c:v>
          </c:tx>
          <c:val>
            <c:numRef>
              <c:f>Sheet1!$B$11:$J$11</c:f>
              <c:numCache>
                <c:formatCode>General</c:formatCode>
                <c:ptCount val="9"/>
                <c:pt idx="0">
                  <c:v>665</c:v>
                </c:pt>
                <c:pt idx="1">
                  <c:v>241</c:v>
                </c:pt>
                <c:pt idx="2">
                  <c:v>158</c:v>
                </c:pt>
                <c:pt idx="3">
                  <c:v>108</c:v>
                </c:pt>
                <c:pt idx="4">
                  <c:v>83</c:v>
                </c:pt>
                <c:pt idx="5">
                  <c:v>25</c:v>
                </c:pt>
                <c:pt idx="6">
                  <c:v>21</c:v>
                </c:pt>
                <c:pt idx="7">
                  <c:v>5</c:v>
                </c:pt>
                <c:pt idx="8">
                  <c:v>10</c:v>
                </c:pt>
              </c:numCache>
            </c:numRef>
          </c:val>
        </c:ser>
        <c:ser>
          <c:idx val="7"/>
          <c:order val="7"/>
          <c:tx>
            <c:v>1999</c:v>
          </c:tx>
          <c:val>
            <c:numRef>
              <c:f>Sheet1!$B$12:$J$12</c:f>
              <c:numCache>
                <c:formatCode>General</c:formatCode>
                <c:ptCount val="9"/>
                <c:pt idx="0">
                  <c:v>548</c:v>
                </c:pt>
                <c:pt idx="1">
                  <c:v>206</c:v>
                </c:pt>
                <c:pt idx="2">
                  <c:v>174</c:v>
                </c:pt>
                <c:pt idx="3">
                  <c:v>124</c:v>
                </c:pt>
                <c:pt idx="4">
                  <c:v>63</c:v>
                </c:pt>
                <c:pt idx="5">
                  <c:v>30</c:v>
                </c:pt>
                <c:pt idx="6">
                  <c:v>21</c:v>
                </c:pt>
                <c:pt idx="7">
                  <c:v>3</c:v>
                </c:pt>
                <c:pt idx="8">
                  <c:v>14</c:v>
                </c:pt>
              </c:numCache>
            </c:numRef>
          </c:val>
        </c:ser>
        <c:ser>
          <c:idx val="8"/>
          <c:order val="8"/>
          <c:tx>
            <c:v>2000</c:v>
          </c:tx>
          <c:val>
            <c:numRef>
              <c:f>Sheet1!$B$13:$J$13</c:f>
              <c:numCache>
                <c:formatCode>General</c:formatCode>
                <c:ptCount val="9"/>
                <c:pt idx="0">
                  <c:v>446</c:v>
                </c:pt>
                <c:pt idx="1">
                  <c:v>143</c:v>
                </c:pt>
                <c:pt idx="2">
                  <c:v>196</c:v>
                </c:pt>
                <c:pt idx="3">
                  <c:v>101</c:v>
                </c:pt>
                <c:pt idx="4">
                  <c:v>56</c:v>
                </c:pt>
                <c:pt idx="5">
                  <c:v>23</c:v>
                </c:pt>
                <c:pt idx="6">
                  <c:v>20</c:v>
                </c:pt>
                <c:pt idx="7">
                  <c:v>7</c:v>
                </c:pt>
                <c:pt idx="8">
                  <c:v>5</c:v>
                </c:pt>
              </c:numCache>
            </c:numRef>
          </c:val>
        </c:ser>
        <c:ser>
          <c:idx val="9"/>
          <c:order val="9"/>
          <c:tx>
            <c:v>2001</c:v>
          </c:tx>
          <c:val>
            <c:numRef>
              <c:f>Sheet1!$B$14:$J$14</c:f>
              <c:numCache>
                <c:formatCode>General</c:formatCode>
                <c:ptCount val="9"/>
                <c:pt idx="0">
                  <c:v>396</c:v>
                </c:pt>
                <c:pt idx="1">
                  <c:v>168</c:v>
                </c:pt>
                <c:pt idx="2">
                  <c:v>104</c:v>
                </c:pt>
                <c:pt idx="3">
                  <c:v>96</c:v>
                </c:pt>
                <c:pt idx="4">
                  <c:v>81</c:v>
                </c:pt>
                <c:pt idx="5">
                  <c:v>19</c:v>
                </c:pt>
                <c:pt idx="6">
                  <c:v>24</c:v>
                </c:pt>
                <c:pt idx="7">
                  <c:v>7</c:v>
                </c:pt>
                <c:pt idx="8">
                  <c:v>9</c:v>
                </c:pt>
              </c:numCache>
            </c:numRef>
          </c:val>
        </c:ser>
        <c:ser>
          <c:idx val="10"/>
          <c:order val="10"/>
          <c:tx>
            <c:v>2002</c:v>
          </c:tx>
          <c:val>
            <c:numRef>
              <c:f>Sheet1!$B$15:$J$15</c:f>
              <c:numCache>
                <c:formatCode>General</c:formatCode>
                <c:ptCount val="9"/>
                <c:pt idx="0">
                  <c:v>297</c:v>
                </c:pt>
                <c:pt idx="1">
                  <c:v>147</c:v>
                </c:pt>
                <c:pt idx="2">
                  <c:v>91</c:v>
                </c:pt>
                <c:pt idx="3">
                  <c:v>89</c:v>
                </c:pt>
                <c:pt idx="4">
                  <c:v>65</c:v>
                </c:pt>
                <c:pt idx="5">
                  <c:v>17</c:v>
                </c:pt>
                <c:pt idx="6">
                  <c:v>19</c:v>
                </c:pt>
                <c:pt idx="7">
                  <c:v>3</c:v>
                </c:pt>
                <c:pt idx="8">
                  <c:v>8</c:v>
                </c:pt>
              </c:numCache>
            </c:numRef>
          </c:val>
        </c:ser>
        <c:ser>
          <c:idx val="11"/>
          <c:order val="11"/>
          <c:tx>
            <c:v>2003</c:v>
          </c:tx>
          <c:val>
            <c:numRef>
              <c:f>Sheet1!$B$16:$J$16</c:f>
              <c:numCache>
                <c:formatCode>General</c:formatCode>
                <c:ptCount val="9"/>
                <c:pt idx="0">
                  <c:v>281</c:v>
                </c:pt>
                <c:pt idx="1">
                  <c:v>146</c:v>
                </c:pt>
                <c:pt idx="2">
                  <c:v>90</c:v>
                </c:pt>
                <c:pt idx="3">
                  <c:v>78</c:v>
                </c:pt>
                <c:pt idx="4">
                  <c:v>66</c:v>
                </c:pt>
                <c:pt idx="5">
                  <c:v>17</c:v>
                </c:pt>
                <c:pt idx="6">
                  <c:v>31</c:v>
                </c:pt>
                <c:pt idx="7">
                  <c:v>4</c:v>
                </c:pt>
                <c:pt idx="8">
                  <c:v>3</c:v>
                </c:pt>
              </c:numCache>
            </c:numRef>
          </c:val>
        </c:ser>
        <c:ser>
          <c:idx val="12"/>
          <c:order val="12"/>
          <c:tx>
            <c:v>2004</c:v>
          </c:tx>
          <c:val>
            <c:numRef>
              <c:f>Sheet1!$B$17:$J$17</c:f>
              <c:numCache>
                <c:formatCode>General</c:formatCode>
                <c:ptCount val="9"/>
                <c:pt idx="0">
                  <c:v>239</c:v>
                </c:pt>
                <c:pt idx="1">
                  <c:v>111</c:v>
                </c:pt>
                <c:pt idx="2">
                  <c:v>102</c:v>
                </c:pt>
                <c:pt idx="3">
                  <c:v>92</c:v>
                </c:pt>
                <c:pt idx="4">
                  <c:v>66</c:v>
                </c:pt>
                <c:pt idx="5">
                  <c:v>13</c:v>
                </c:pt>
                <c:pt idx="6">
                  <c:v>20</c:v>
                </c:pt>
                <c:pt idx="7">
                  <c:v>1</c:v>
                </c:pt>
                <c:pt idx="8">
                  <c:v>6</c:v>
                </c:pt>
              </c:numCache>
            </c:numRef>
          </c:val>
        </c:ser>
        <c:ser>
          <c:idx val="13"/>
          <c:order val="13"/>
          <c:tx>
            <c:v>2005</c:v>
          </c:tx>
          <c:val>
            <c:numRef>
              <c:f>Sheet1!$B$18:$J$18</c:f>
              <c:numCache>
                <c:formatCode>General</c:formatCode>
                <c:ptCount val="9"/>
                <c:pt idx="0">
                  <c:v>242</c:v>
                </c:pt>
                <c:pt idx="1">
                  <c:v>106</c:v>
                </c:pt>
                <c:pt idx="2">
                  <c:v>74</c:v>
                </c:pt>
                <c:pt idx="3">
                  <c:v>152</c:v>
                </c:pt>
                <c:pt idx="4">
                  <c:v>59</c:v>
                </c:pt>
                <c:pt idx="5">
                  <c:v>20</c:v>
                </c:pt>
                <c:pt idx="6">
                  <c:v>14</c:v>
                </c:pt>
                <c:pt idx="7">
                  <c:v>2</c:v>
                </c:pt>
                <c:pt idx="8">
                  <c:v>1</c:v>
                </c:pt>
              </c:numCache>
            </c:numRef>
          </c:val>
        </c:ser>
        <c:ser>
          <c:idx val="14"/>
          <c:order val="14"/>
          <c:tx>
            <c:v>2006</c:v>
          </c:tx>
          <c:val>
            <c:numRef>
              <c:f>Sheet1!$B$19:$J$19</c:f>
              <c:numCache>
                <c:formatCode>General</c:formatCode>
                <c:ptCount val="9"/>
                <c:pt idx="0">
                  <c:v>205</c:v>
                </c:pt>
                <c:pt idx="1">
                  <c:v>95</c:v>
                </c:pt>
                <c:pt idx="2">
                  <c:v>120</c:v>
                </c:pt>
                <c:pt idx="3">
                  <c:v>94</c:v>
                </c:pt>
                <c:pt idx="4">
                  <c:v>57</c:v>
                </c:pt>
                <c:pt idx="5">
                  <c:v>12</c:v>
                </c:pt>
                <c:pt idx="6">
                  <c:v>15</c:v>
                </c:pt>
                <c:pt idx="7">
                  <c:v>4</c:v>
                </c:pt>
                <c:pt idx="8">
                  <c:v>6</c:v>
                </c:pt>
              </c:numCache>
            </c:numRef>
          </c:val>
        </c:ser>
        <c:ser>
          <c:idx val="15"/>
          <c:order val="15"/>
          <c:tx>
            <c:v>2007</c:v>
          </c:tx>
          <c:val>
            <c:numRef>
              <c:f>Sheet1!$B$20:$J$20</c:f>
              <c:numCache>
                <c:formatCode>General</c:formatCode>
                <c:ptCount val="9"/>
                <c:pt idx="0">
                  <c:v>207</c:v>
                </c:pt>
                <c:pt idx="1">
                  <c:v>95</c:v>
                </c:pt>
                <c:pt idx="2">
                  <c:v>90</c:v>
                </c:pt>
                <c:pt idx="3">
                  <c:v>52</c:v>
                </c:pt>
                <c:pt idx="4">
                  <c:v>49</c:v>
                </c:pt>
                <c:pt idx="5">
                  <c:v>10</c:v>
                </c:pt>
                <c:pt idx="6">
                  <c:v>18</c:v>
                </c:pt>
                <c:pt idx="7">
                  <c:v>3</c:v>
                </c:pt>
                <c:pt idx="8">
                  <c:v>1</c:v>
                </c:pt>
              </c:numCache>
            </c:numRef>
          </c:val>
        </c:ser>
        <c:ser>
          <c:idx val="16"/>
          <c:order val="16"/>
          <c:tx>
            <c:v>2008</c:v>
          </c:tx>
          <c:val>
            <c:numRef>
              <c:f>Sheet1!$B$21:$J$21</c:f>
              <c:numCache>
                <c:formatCode>General</c:formatCode>
                <c:ptCount val="9"/>
                <c:pt idx="0">
                  <c:v>199</c:v>
                </c:pt>
                <c:pt idx="1">
                  <c:v>78</c:v>
                </c:pt>
                <c:pt idx="2">
                  <c:v>107</c:v>
                </c:pt>
                <c:pt idx="3">
                  <c:v>81</c:v>
                </c:pt>
                <c:pt idx="4">
                  <c:v>43</c:v>
                </c:pt>
                <c:pt idx="5">
                  <c:v>11</c:v>
                </c:pt>
                <c:pt idx="6">
                  <c:v>14</c:v>
                </c:pt>
                <c:pt idx="7">
                  <c:v>3</c:v>
                </c:pt>
                <c:pt idx="8">
                  <c:v>2</c:v>
                </c:pt>
              </c:numCache>
            </c:numRef>
          </c:val>
        </c:ser>
        <c:ser>
          <c:idx val="17"/>
          <c:order val="17"/>
          <c:tx>
            <c:v>2009</c:v>
          </c:tx>
          <c:val>
            <c:numRef>
              <c:f>Sheet1!$B$22:$J$22</c:f>
              <c:numCache>
                <c:formatCode>General</c:formatCode>
                <c:ptCount val="9"/>
                <c:pt idx="0">
                  <c:v>206</c:v>
                </c:pt>
                <c:pt idx="1">
                  <c:v>83</c:v>
                </c:pt>
                <c:pt idx="2">
                  <c:v>87</c:v>
                </c:pt>
                <c:pt idx="3">
                  <c:v>91</c:v>
                </c:pt>
                <c:pt idx="4">
                  <c:v>47</c:v>
                </c:pt>
                <c:pt idx="5">
                  <c:v>18</c:v>
                </c:pt>
                <c:pt idx="6">
                  <c:v>10</c:v>
                </c:pt>
                <c:pt idx="7">
                  <c:v>6</c:v>
                </c:pt>
                <c:pt idx="8">
                  <c:v>1</c:v>
                </c:pt>
              </c:numCache>
            </c:numRef>
          </c:val>
        </c:ser>
        <c:ser>
          <c:idx val="18"/>
          <c:order val="18"/>
          <c:tx>
            <c:v>2010</c:v>
          </c:tx>
          <c:val>
            <c:numRef>
              <c:f>Sheet1!$B$23:$J$23</c:f>
              <c:numCache>
                <c:formatCode>General</c:formatCode>
                <c:ptCount val="9"/>
                <c:pt idx="0">
                  <c:v>212</c:v>
                </c:pt>
                <c:pt idx="1">
                  <c:v>84</c:v>
                </c:pt>
                <c:pt idx="2">
                  <c:v>72</c:v>
                </c:pt>
                <c:pt idx="3">
                  <c:v>68</c:v>
                </c:pt>
                <c:pt idx="4">
                  <c:v>48</c:v>
                </c:pt>
                <c:pt idx="5">
                  <c:v>21</c:v>
                </c:pt>
                <c:pt idx="6">
                  <c:v>16</c:v>
                </c:pt>
                <c:pt idx="7">
                  <c:v>1</c:v>
                </c:pt>
                <c:pt idx="8">
                  <c:v>2</c:v>
                </c:pt>
              </c:numCache>
            </c:numRef>
          </c:val>
        </c:ser>
        <c:ser>
          <c:idx val="19"/>
          <c:order val="19"/>
          <c:tx>
            <c:v>2011</c:v>
          </c:tx>
          <c:val>
            <c:numRef>
              <c:f>Sheet1!$B$24:$J$24</c:f>
              <c:numCache>
                <c:formatCode>General</c:formatCode>
                <c:ptCount val="9"/>
                <c:pt idx="0">
                  <c:v>205</c:v>
                </c:pt>
                <c:pt idx="1">
                  <c:v>105</c:v>
                </c:pt>
                <c:pt idx="2">
                  <c:v>73</c:v>
                </c:pt>
                <c:pt idx="3">
                  <c:v>50</c:v>
                </c:pt>
                <c:pt idx="4">
                  <c:v>51</c:v>
                </c:pt>
                <c:pt idx="5">
                  <c:v>8</c:v>
                </c:pt>
                <c:pt idx="6">
                  <c:v>15</c:v>
                </c:pt>
                <c:pt idx="7">
                  <c:v>4</c:v>
                </c:pt>
                <c:pt idx="8">
                  <c:v>1</c:v>
                </c:pt>
              </c:numCache>
            </c:numRef>
          </c:val>
        </c:ser>
        <c:ser>
          <c:idx val="20"/>
          <c:order val="20"/>
          <c:tx>
            <c:v>2012</c:v>
          </c:tx>
          <c:val>
            <c:numRef>
              <c:f>Sheet1!$B$25:$J$25</c:f>
              <c:numCache>
                <c:formatCode>General</c:formatCode>
                <c:ptCount val="9"/>
                <c:pt idx="0">
                  <c:v>170</c:v>
                </c:pt>
                <c:pt idx="1">
                  <c:v>97</c:v>
                </c:pt>
                <c:pt idx="2">
                  <c:v>70</c:v>
                </c:pt>
                <c:pt idx="3">
                  <c:v>65</c:v>
                </c:pt>
                <c:pt idx="4">
                  <c:v>51</c:v>
                </c:pt>
                <c:pt idx="5">
                  <c:v>7</c:v>
                </c:pt>
                <c:pt idx="6">
                  <c:v>8</c:v>
                </c:pt>
                <c:pt idx="7">
                  <c:v>3</c:v>
                </c:pt>
                <c:pt idx="8">
                  <c:v>0</c:v>
                </c:pt>
              </c:numCache>
            </c:numRef>
          </c:val>
        </c:ser>
        <c:ser>
          <c:idx val="21"/>
          <c:order val="21"/>
          <c:tx>
            <c:v>2013</c:v>
          </c:tx>
          <c:val>
            <c:numRef>
              <c:f>Sheet1!$B$26:$J$26</c:f>
              <c:numCache>
                <c:formatCode>General</c:formatCode>
                <c:ptCount val="9"/>
                <c:pt idx="0">
                  <c:v>168</c:v>
                </c:pt>
                <c:pt idx="1">
                  <c:v>101</c:v>
                </c:pt>
                <c:pt idx="2">
                  <c:v>42</c:v>
                </c:pt>
                <c:pt idx="3">
                  <c:v>49</c:v>
                </c:pt>
                <c:pt idx="4">
                  <c:v>52</c:v>
                </c:pt>
                <c:pt idx="5">
                  <c:v>10</c:v>
                </c:pt>
                <c:pt idx="6">
                  <c:v>14</c:v>
                </c:pt>
                <c:pt idx="7">
                  <c:v>2</c:v>
                </c:pt>
                <c:pt idx="8">
                  <c:v>1</c:v>
                </c:pt>
              </c:numCache>
            </c:numRef>
          </c:val>
        </c:ser>
        <c:ser>
          <c:idx val="22"/>
          <c:order val="22"/>
          <c:tx>
            <c:v>2014</c:v>
          </c:tx>
          <c:val>
            <c:numRef>
              <c:f>Sheet1!$B$27:$J$27</c:f>
              <c:numCache>
                <c:formatCode>General</c:formatCode>
                <c:ptCount val="9"/>
                <c:pt idx="0">
                  <c:v>173</c:v>
                </c:pt>
                <c:pt idx="1">
                  <c:v>86</c:v>
                </c:pt>
                <c:pt idx="2">
                  <c:v>62</c:v>
                </c:pt>
                <c:pt idx="3">
                  <c:v>61</c:v>
                </c:pt>
                <c:pt idx="4">
                  <c:v>38</c:v>
                </c:pt>
                <c:pt idx="5">
                  <c:v>5</c:v>
                </c:pt>
                <c:pt idx="6">
                  <c:v>20</c:v>
                </c:pt>
                <c:pt idx="7">
                  <c:v>1</c:v>
                </c:pt>
                <c:pt idx="8">
                  <c:v>2</c:v>
                </c:pt>
              </c:numCache>
            </c:numRef>
          </c:val>
        </c:ser>
        <c:ser>
          <c:idx val="23"/>
          <c:order val="23"/>
          <c:tx>
            <c:v>2015</c:v>
          </c:tx>
          <c:val>
            <c:numRef>
              <c:f>Sheet1!$B$28:$J$28</c:f>
              <c:numCache>
                <c:formatCode>General</c:formatCode>
                <c:ptCount val="9"/>
                <c:pt idx="0">
                  <c:v>188</c:v>
                </c:pt>
                <c:pt idx="1">
                  <c:v>76</c:v>
                </c:pt>
                <c:pt idx="2">
                  <c:v>70</c:v>
                </c:pt>
                <c:pt idx="3">
                  <c:v>52</c:v>
                </c:pt>
                <c:pt idx="4">
                  <c:v>37</c:v>
                </c:pt>
                <c:pt idx="5">
                  <c:v>10</c:v>
                </c:pt>
                <c:pt idx="6">
                  <c:v>10</c:v>
                </c:pt>
                <c:pt idx="7">
                  <c:v>4</c:v>
                </c:pt>
                <c:pt idx="8">
                  <c:v>3</c:v>
                </c:pt>
              </c:numCache>
            </c:numRef>
          </c:val>
        </c:ser>
        <c:ser>
          <c:idx val="24"/>
          <c:order val="24"/>
          <c:tx>
            <c:v>2016</c:v>
          </c:tx>
          <c:val>
            <c:numRef>
              <c:f>Sheet1!$B$29:$J$29</c:f>
              <c:numCache>
                <c:formatCode>General</c:formatCode>
                <c:ptCount val="9"/>
                <c:pt idx="0">
                  <c:v>193</c:v>
                </c:pt>
                <c:pt idx="1">
                  <c:v>91</c:v>
                </c:pt>
                <c:pt idx="2">
                  <c:v>50</c:v>
                </c:pt>
                <c:pt idx="3">
                  <c:v>56</c:v>
                </c:pt>
                <c:pt idx="4">
                  <c:v>34</c:v>
                </c:pt>
                <c:pt idx="5">
                  <c:v>12</c:v>
                </c:pt>
                <c:pt idx="6">
                  <c:v>19</c:v>
                </c:pt>
                <c:pt idx="7">
                  <c:v>1</c:v>
                </c:pt>
                <c:pt idx="8">
                  <c:v>0</c:v>
                </c:pt>
              </c:numCache>
            </c:numRef>
          </c:val>
        </c:ser>
        <c:ser>
          <c:idx val="25"/>
          <c:order val="25"/>
          <c:tx>
            <c:v>2017</c:v>
          </c:tx>
          <c:val>
            <c:numRef>
              <c:f>Sheet1!$B$30:$J$30</c:f>
              <c:numCache>
                <c:formatCode>General</c:formatCode>
                <c:ptCount val="9"/>
                <c:pt idx="0">
                  <c:v>45</c:v>
                </c:pt>
                <c:pt idx="1">
                  <c:v>26</c:v>
                </c:pt>
                <c:pt idx="2">
                  <c:v>20</c:v>
                </c:pt>
                <c:pt idx="3">
                  <c:v>9</c:v>
                </c:pt>
                <c:pt idx="4">
                  <c:v>23</c:v>
                </c:pt>
                <c:pt idx="5">
                  <c:v>5</c:v>
                </c:pt>
                <c:pt idx="6">
                  <c:v>0</c:v>
                </c:pt>
                <c:pt idx="7">
                  <c:v>0</c:v>
                </c:pt>
                <c:pt idx="8">
                  <c:v>0</c:v>
                </c:pt>
              </c:numCache>
            </c:numRef>
          </c:val>
        </c:ser>
        <c:overlap val="100"/>
        <c:axId val="73832704"/>
        <c:axId val="73846784"/>
      </c:barChart>
      <c:catAx>
        <c:axId val="73832704"/>
        <c:scaling>
          <c:orientation val="minMax"/>
        </c:scaling>
        <c:axPos val="b"/>
        <c:tickLblPos val="nextTo"/>
        <c:crossAx val="73846784"/>
        <c:crosses val="autoZero"/>
        <c:auto val="1"/>
        <c:lblAlgn val="ctr"/>
        <c:lblOffset val="100"/>
      </c:catAx>
      <c:valAx>
        <c:axId val="73846784"/>
        <c:scaling>
          <c:orientation val="minMax"/>
        </c:scaling>
        <c:axPos val="l"/>
        <c:majorGridlines/>
        <c:numFmt formatCode="General" sourceLinked="1"/>
        <c:tickLblPos val="nextTo"/>
        <c:crossAx val="73832704"/>
        <c:crosses val="autoZero"/>
        <c:crossBetween val="between"/>
      </c:valAx>
      <c:spPr>
        <a:noFill/>
      </c:spPr>
    </c:plotArea>
    <c:legend>
      <c:legendPos val="r"/>
      <c:layout/>
    </c:legend>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v>2011</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Sheet1!$E$54:$M$54</c:f>
              <c:numCache>
                <c:formatCode>General</c:formatCode>
                <c:ptCount val="9"/>
                <c:pt idx="0">
                  <c:v>328</c:v>
                </c:pt>
                <c:pt idx="1">
                  <c:v>95</c:v>
                </c:pt>
                <c:pt idx="2">
                  <c:v>140</c:v>
                </c:pt>
                <c:pt idx="3">
                  <c:v>98</c:v>
                </c:pt>
                <c:pt idx="4">
                  <c:v>57</c:v>
                </c:pt>
                <c:pt idx="5">
                  <c:v>42</c:v>
                </c:pt>
                <c:pt idx="6">
                  <c:v>13</c:v>
                </c:pt>
                <c:pt idx="7">
                  <c:v>50</c:v>
                </c:pt>
                <c:pt idx="8">
                  <c:v>6</c:v>
                </c:pt>
              </c:numCache>
            </c:numRef>
          </c:val>
        </c:ser>
        <c:ser>
          <c:idx val="7"/>
          <c:order val="1"/>
          <c:tx>
            <c:v>2012</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Sheet1!$E$55:$M$55</c:f>
              <c:numCache>
                <c:formatCode>General</c:formatCode>
                <c:ptCount val="9"/>
                <c:pt idx="0">
                  <c:v>1717</c:v>
                </c:pt>
                <c:pt idx="1">
                  <c:v>571</c:v>
                </c:pt>
                <c:pt idx="2">
                  <c:v>583</c:v>
                </c:pt>
                <c:pt idx="3">
                  <c:v>1037</c:v>
                </c:pt>
                <c:pt idx="4">
                  <c:v>224</c:v>
                </c:pt>
                <c:pt idx="5">
                  <c:v>133</c:v>
                </c:pt>
                <c:pt idx="6">
                  <c:v>132</c:v>
                </c:pt>
                <c:pt idx="7">
                  <c:v>156</c:v>
                </c:pt>
                <c:pt idx="8">
                  <c:v>55</c:v>
                </c:pt>
              </c:numCache>
            </c:numRef>
          </c:val>
        </c:ser>
        <c:ser>
          <c:idx val="1"/>
          <c:order val="2"/>
          <c:tx>
            <c:v>2013</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Sheet1!$E$56:$M$56</c:f>
              <c:numCache>
                <c:formatCode>General</c:formatCode>
                <c:ptCount val="9"/>
                <c:pt idx="0">
                  <c:v>3102</c:v>
                </c:pt>
                <c:pt idx="1">
                  <c:v>2069</c:v>
                </c:pt>
                <c:pt idx="2">
                  <c:v>805</c:v>
                </c:pt>
                <c:pt idx="3">
                  <c:v>2312</c:v>
                </c:pt>
                <c:pt idx="4">
                  <c:v>322</c:v>
                </c:pt>
                <c:pt idx="5">
                  <c:v>330</c:v>
                </c:pt>
                <c:pt idx="6">
                  <c:v>246</c:v>
                </c:pt>
                <c:pt idx="7">
                  <c:v>237</c:v>
                </c:pt>
                <c:pt idx="8">
                  <c:v>180</c:v>
                </c:pt>
              </c:numCache>
            </c:numRef>
          </c:val>
        </c:ser>
        <c:ser>
          <c:idx val="2"/>
          <c:order val="3"/>
          <c:tx>
            <c:v>2014</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Sheet1!$E$57:$M$57</c:f>
              <c:numCache>
                <c:formatCode>General</c:formatCode>
                <c:ptCount val="9"/>
                <c:pt idx="0">
                  <c:v>3405</c:v>
                </c:pt>
                <c:pt idx="1">
                  <c:v>5394</c:v>
                </c:pt>
                <c:pt idx="2">
                  <c:v>906</c:v>
                </c:pt>
                <c:pt idx="3">
                  <c:v>2781</c:v>
                </c:pt>
                <c:pt idx="4">
                  <c:v>430</c:v>
                </c:pt>
                <c:pt idx="5">
                  <c:v>370</c:v>
                </c:pt>
                <c:pt idx="6">
                  <c:v>324</c:v>
                </c:pt>
                <c:pt idx="7">
                  <c:v>310</c:v>
                </c:pt>
                <c:pt idx="8">
                  <c:v>222</c:v>
                </c:pt>
              </c:numCache>
            </c:numRef>
          </c:val>
        </c:ser>
        <c:ser>
          <c:idx val="3"/>
          <c:order val="4"/>
          <c:tx>
            <c:v>2015</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Sheet1!$E$58:$M$58</c:f>
              <c:numCache>
                <c:formatCode>General</c:formatCode>
                <c:ptCount val="9"/>
                <c:pt idx="0">
                  <c:v>4417</c:v>
                </c:pt>
                <c:pt idx="1">
                  <c:v>4653</c:v>
                </c:pt>
                <c:pt idx="2">
                  <c:v>1063</c:v>
                </c:pt>
                <c:pt idx="3">
                  <c:v>3003</c:v>
                </c:pt>
                <c:pt idx="4">
                  <c:v>651</c:v>
                </c:pt>
                <c:pt idx="5">
                  <c:v>651</c:v>
                </c:pt>
                <c:pt idx="6">
                  <c:v>437</c:v>
                </c:pt>
                <c:pt idx="7">
                  <c:v>337</c:v>
                </c:pt>
                <c:pt idx="8">
                  <c:v>350</c:v>
                </c:pt>
              </c:numCache>
            </c:numRef>
          </c:val>
        </c:ser>
        <c:ser>
          <c:idx val="4"/>
          <c:order val="5"/>
          <c:tx>
            <c:v>2016</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Sheet1!$E$59:$M$59</c:f>
              <c:numCache>
                <c:formatCode>General</c:formatCode>
                <c:ptCount val="9"/>
                <c:pt idx="0">
                  <c:v>5279</c:v>
                </c:pt>
                <c:pt idx="1">
                  <c:v>3417</c:v>
                </c:pt>
                <c:pt idx="2">
                  <c:v>1385</c:v>
                </c:pt>
                <c:pt idx="3">
                  <c:v>3386</c:v>
                </c:pt>
                <c:pt idx="4">
                  <c:v>755</c:v>
                </c:pt>
                <c:pt idx="5">
                  <c:v>1065</c:v>
                </c:pt>
                <c:pt idx="6">
                  <c:v>471</c:v>
                </c:pt>
                <c:pt idx="7">
                  <c:v>378</c:v>
                </c:pt>
                <c:pt idx="8">
                  <c:v>297</c:v>
                </c:pt>
              </c:numCache>
            </c:numRef>
          </c:val>
        </c:ser>
        <c:ser>
          <c:idx val="5"/>
          <c:order val="6"/>
          <c:tx>
            <c:v>2017</c:v>
          </c:tx>
          <c:cat>
            <c:strRef>
              <c:f>Sheet1!$E$53:$M$53</c:f>
              <c:strCache>
                <c:ptCount val="9"/>
                <c:pt idx="0">
                  <c:v>TIFR</c:v>
                </c:pt>
                <c:pt idx="1">
                  <c:v>IUCAA</c:v>
                </c:pt>
                <c:pt idx="2">
                  <c:v>IIA</c:v>
                </c:pt>
                <c:pt idx="3">
                  <c:v>SINP</c:v>
                </c:pt>
                <c:pt idx="4">
                  <c:v>PRL</c:v>
                </c:pt>
                <c:pt idx="5">
                  <c:v>RRI</c:v>
                </c:pt>
                <c:pt idx="6">
                  <c:v>ARIES</c:v>
                </c:pt>
                <c:pt idx="7">
                  <c:v>HRI</c:v>
                </c:pt>
                <c:pt idx="8">
                  <c:v>SB Bose NCBS</c:v>
                </c:pt>
              </c:strCache>
            </c:strRef>
          </c:cat>
          <c:val>
            <c:numRef>
              <c:f>Sheet1!$E$60:$M$60</c:f>
              <c:numCache>
                <c:formatCode>General</c:formatCode>
                <c:ptCount val="9"/>
                <c:pt idx="0">
                  <c:v>1130</c:v>
                </c:pt>
                <c:pt idx="1">
                  <c:v>733</c:v>
                </c:pt>
                <c:pt idx="2">
                  <c:v>490</c:v>
                </c:pt>
                <c:pt idx="3">
                  <c:v>479</c:v>
                </c:pt>
                <c:pt idx="4">
                  <c:v>160</c:v>
                </c:pt>
                <c:pt idx="5">
                  <c:v>265</c:v>
                </c:pt>
                <c:pt idx="6">
                  <c:v>167</c:v>
                </c:pt>
                <c:pt idx="7">
                  <c:v>58</c:v>
                </c:pt>
                <c:pt idx="8">
                  <c:v>101</c:v>
                </c:pt>
              </c:numCache>
            </c:numRef>
          </c:val>
        </c:ser>
        <c:overlap val="100"/>
        <c:axId val="73984640"/>
        <c:axId val="73859456"/>
      </c:barChart>
      <c:catAx>
        <c:axId val="73984640"/>
        <c:scaling>
          <c:orientation val="minMax"/>
        </c:scaling>
        <c:axPos val="b"/>
        <c:tickLblPos val="nextTo"/>
        <c:txPr>
          <a:bodyPr/>
          <a:lstStyle/>
          <a:p>
            <a:pPr>
              <a:defRPr sz="1200" b="1">
                <a:solidFill>
                  <a:schemeClr val="tx2"/>
                </a:solidFill>
                <a:latin typeface="Arial" pitchFamily="34" charset="0"/>
                <a:cs typeface="Arial" pitchFamily="34" charset="0"/>
              </a:defRPr>
            </a:pPr>
            <a:endParaRPr lang="en-US"/>
          </a:p>
        </c:txPr>
        <c:crossAx val="73859456"/>
        <c:crosses val="autoZero"/>
        <c:auto val="1"/>
        <c:lblAlgn val="ctr"/>
        <c:lblOffset val="100"/>
      </c:catAx>
      <c:valAx>
        <c:axId val="73859456"/>
        <c:scaling>
          <c:orientation val="minMax"/>
        </c:scaling>
        <c:axPos val="l"/>
        <c:majorGridlines/>
        <c:numFmt formatCode="General" sourceLinked="1"/>
        <c:tickLblPos val="nextTo"/>
        <c:crossAx val="73984640"/>
        <c:crosses val="autoZero"/>
        <c:crossBetween val="between"/>
      </c:valAx>
    </c:plotArea>
    <c:legend>
      <c:legendPos val="r"/>
      <c:layout/>
      <c:txPr>
        <a:bodyPr/>
        <a:lstStyle/>
        <a:p>
          <a:pPr>
            <a:defRPr sz="1200" b="1">
              <a:solidFill>
                <a:schemeClr val="tx2"/>
              </a:solidFill>
              <a:latin typeface="Arial" pitchFamily="34" charset="0"/>
              <a:cs typeface="Arial" pitchFamily="34" charset="0"/>
            </a:defRPr>
          </a:pPr>
          <a:endParaRPr lang="en-US"/>
        </a:p>
      </c:txPr>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0.06455</cdr:x>
      <cdr:y>0.10727</cdr:y>
    </cdr:from>
    <cdr:to>
      <cdr:x>0.13727</cdr:x>
      <cdr:y>0.1436</cdr:y>
    </cdr:to>
    <cdr:sp macro="" textlink="">
      <cdr:nvSpPr>
        <cdr:cNvPr id="2" name="TextBox 1"/>
        <cdr:cNvSpPr txBox="1"/>
      </cdr:nvSpPr>
      <cdr:spPr>
        <a:xfrm xmlns:a="http://schemas.openxmlformats.org/drawingml/2006/main">
          <a:off x="676276" y="590550"/>
          <a:ext cx="762000" cy="2000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0.07636</cdr:x>
      <cdr:y>0.10381</cdr:y>
    </cdr:from>
    <cdr:to>
      <cdr:x>0.12</cdr:x>
      <cdr:y>0.14706</cdr:y>
    </cdr:to>
    <cdr:sp macro="" textlink="">
      <cdr:nvSpPr>
        <cdr:cNvPr id="3" name="TextBox 2"/>
        <cdr:cNvSpPr txBox="1"/>
      </cdr:nvSpPr>
      <cdr:spPr>
        <a:xfrm xmlns:a="http://schemas.openxmlformats.org/drawingml/2006/main">
          <a:off x="800101" y="571500"/>
          <a:ext cx="457200" cy="238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a:solidFill>
                <a:srgbClr val="0070C0"/>
              </a:solidFill>
            </a:rPr>
            <a:t>9075</a:t>
          </a:r>
        </a:p>
      </cdr:txBody>
    </cdr:sp>
  </cdr:relSizeAnchor>
  <cdr:relSizeAnchor xmlns:cdr="http://schemas.openxmlformats.org/drawingml/2006/chartDrawing">
    <cdr:from>
      <cdr:x>0.16909</cdr:x>
      <cdr:y>0.62803</cdr:y>
    </cdr:from>
    <cdr:to>
      <cdr:x>0.21364</cdr:x>
      <cdr:y>0.68166</cdr:y>
    </cdr:to>
    <cdr:sp macro="" textlink="">
      <cdr:nvSpPr>
        <cdr:cNvPr id="4" name="TextBox 3"/>
        <cdr:cNvSpPr txBox="1"/>
      </cdr:nvSpPr>
      <cdr:spPr>
        <a:xfrm xmlns:a="http://schemas.openxmlformats.org/drawingml/2006/main">
          <a:off x="1771651" y="3457575"/>
          <a:ext cx="466725"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a:solidFill>
                <a:srgbClr val="0070C0"/>
              </a:solidFill>
            </a:rPr>
            <a:t>3010</a:t>
          </a:r>
        </a:p>
      </cdr:txBody>
    </cdr:sp>
  </cdr:relSizeAnchor>
  <cdr:relSizeAnchor xmlns:cdr="http://schemas.openxmlformats.org/drawingml/2006/chartDrawing">
    <cdr:from>
      <cdr:x>0.25</cdr:x>
      <cdr:y>0.66667</cdr:y>
    </cdr:from>
    <cdr:to>
      <cdr:x>0.30182</cdr:x>
      <cdr:y>0.71511</cdr:y>
    </cdr:to>
    <cdr:sp macro="" textlink="">
      <cdr:nvSpPr>
        <cdr:cNvPr id="5" name="TextBox 4"/>
        <cdr:cNvSpPr txBox="1"/>
      </cdr:nvSpPr>
      <cdr:spPr>
        <a:xfrm xmlns:a="http://schemas.openxmlformats.org/drawingml/2006/main">
          <a:off x="2285999" y="4114800"/>
          <a:ext cx="473842" cy="2989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0070C0"/>
              </a:solidFill>
            </a:rPr>
            <a:t>2510</a:t>
          </a:r>
        </a:p>
      </cdr:txBody>
    </cdr:sp>
  </cdr:relSizeAnchor>
  <cdr:relSizeAnchor xmlns:cdr="http://schemas.openxmlformats.org/drawingml/2006/chartDrawing">
    <cdr:from>
      <cdr:x>0.35</cdr:x>
      <cdr:y>0.69136</cdr:y>
    </cdr:from>
    <cdr:to>
      <cdr:x>0.40455</cdr:x>
      <cdr:y>0.73808</cdr:y>
    </cdr:to>
    <cdr:sp macro="" textlink="">
      <cdr:nvSpPr>
        <cdr:cNvPr id="6" name="TextBox 5"/>
        <cdr:cNvSpPr txBox="1"/>
      </cdr:nvSpPr>
      <cdr:spPr>
        <a:xfrm xmlns:a="http://schemas.openxmlformats.org/drawingml/2006/main">
          <a:off x="3200399" y="4267200"/>
          <a:ext cx="498805" cy="2883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70C0"/>
              </a:solidFill>
            </a:rPr>
            <a:t>2054</a:t>
          </a:r>
        </a:p>
      </cdr:txBody>
    </cdr:sp>
  </cdr:relSizeAnchor>
  <cdr:relSizeAnchor xmlns:cdr="http://schemas.openxmlformats.org/drawingml/2006/chartDrawing">
    <cdr:from>
      <cdr:x>0.43333</cdr:x>
      <cdr:y>0.76543</cdr:y>
    </cdr:from>
    <cdr:to>
      <cdr:x>0.48333</cdr:x>
      <cdr:y>0.82079</cdr:y>
    </cdr:to>
    <cdr:sp macro="" textlink="">
      <cdr:nvSpPr>
        <cdr:cNvPr id="7" name="TextBox 6"/>
        <cdr:cNvSpPr txBox="1"/>
      </cdr:nvSpPr>
      <cdr:spPr>
        <a:xfrm xmlns:a="http://schemas.openxmlformats.org/drawingml/2006/main">
          <a:off x="3962399" y="4724400"/>
          <a:ext cx="457200" cy="3416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0070C0"/>
              </a:solidFill>
            </a:rPr>
            <a:t>1352</a:t>
          </a:r>
        </a:p>
      </cdr:txBody>
    </cdr:sp>
  </cdr:relSizeAnchor>
  <cdr:relSizeAnchor xmlns:cdr="http://schemas.openxmlformats.org/drawingml/2006/chartDrawing">
    <cdr:from>
      <cdr:x>0.53333</cdr:x>
      <cdr:y>0.82716</cdr:y>
    </cdr:from>
    <cdr:to>
      <cdr:x>0.57606</cdr:x>
      <cdr:y>0.87041</cdr:y>
    </cdr:to>
    <cdr:sp macro="" textlink="">
      <cdr:nvSpPr>
        <cdr:cNvPr id="8" name="TextBox 7"/>
        <cdr:cNvSpPr txBox="1"/>
      </cdr:nvSpPr>
      <cdr:spPr>
        <a:xfrm xmlns:a="http://schemas.openxmlformats.org/drawingml/2006/main">
          <a:off x="4876799" y="5105400"/>
          <a:ext cx="390723" cy="2669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0070C0"/>
              </a:solidFill>
            </a:rPr>
            <a:t>404</a:t>
          </a:r>
        </a:p>
      </cdr:txBody>
    </cdr:sp>
  </cdr:relSizeAnchor>
  <cdr:relSizeAnchor xmlns:cdr="http://schemas.openxmlformats.org/drawingml/2006/chartDrawing">
    <cdr:from>
      <cdr:x>0.61667</cdr:x>
      <cdr:y>0.83951</cdr:y>
    </cdr:from>
    <cdr:to>
      <cdr:x>0.66212</cdr:x>
      <cdr:y>0.88276</cdr:y>
    </cdr:to>
    <cdr:sp macro="" textlink="">
      <cdr:nvSpPr>
        <cdr:cNvPr id="9" name="TextBox 8"/>
        <cdr:cNvSpPr txBox="1"/>
      </cdr:nvSpPr>
      <cdr:spPr>
        <a:xfrm xmlns:a="http://schemas.openxmlformats.org/drawingml/2006/main">
          <a:off x="5638799" y="5181600"/>
          <a:ext cx="415595" cy="2669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0070C0"/>
              </a:solidFill>
            </a:rPr>
            <a:t>463</a:t>
          </a:r>
        </a:p>
      </cdr:txBody>
    </cdr:sp>
  </cdr:relSizeAnchor>
  <cdr:relSizeAnchor xmlns:cdr="http://schemas.openxmlformats.org/drawingml/2006/chartDrawing">
    <cdr:from>
      <cdr:x>0.70833</cdr:x>
      <cdr:y>0.85185</cdr:y>
    </cdr:from>
    <cdr:to>
      <cdr:x>0.74378</cdr:x>
      <cdr:y>0.90376</cdr:y>
    </cdr:to>
    <cdr:sp macro="" textlink="">
      <cdr:nvSpPr>
        <cdr:cNvPr id="10" name="TextBox 9"/>
        <cdr:cNvSpPr txBox="1"/>
      </cdr:nvSpPr>
      <cdr:spPr>
        <a:xfrm xmlns:a="http://schemas.openxmlformats.org/drawingml/2006/main">
          <a:off x="6476999" y="5257800"/>
          <a:ext cx="324155" cy="3203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0070C0"/>
              </a:solidFill>
            </a:rPr>
            <a:t>81</a:t>
          </a:r>
        </a:p>
      </cdr:txBody>
    </cdr:sp>
  </cdr:relSizeAnchor>
  <cdr:relSizeAnchor xmlns:cdr="http://schemas.openxmlformats.org/drawingml/2006/chartDrawing">
    <cdr:from>
      <cdr:x>0.8</cdr:x>
      <cdr:y>0.8642</cdr:y>
    </cdr:from>
    <cdr:to>
      <cdr:x>0.84545</cdr:x>
      <cdr:y>0.90572</cdr:y>
    </cdr:to>
    <cdr:sp macro="" textlink="">
      <cdr:nvSpPr>
        <cdr:cNvPr id="11" name="TextBox 10"/>
        <cdr:cNvSpPr txBox="1"/>
      </cdr:nvSpPr>
      <cdr:spPr>
        <a:xfrm xmlns:a="http://schemas.openxmlformats.org/drawingml/2006/main">
          <a:off x="7315199" y="5334000"/>
          <a:ext cx="415595" cy="2562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rgbClr val="0070C0"/>
              </a:solidFill>
            </a:rPr>
            <a:t>136</a:t>
          </a:r>
        </a:p>
      </cdr:txBody>
    </cdr:sp>
  </cdr:relSizeAnchor>
</c:userShapes>
</file>

<file path=ppt/drawings/drawing2.xml><?xml version="1.0" encoding="utf-8"?>
<c:userShapes xmlns:c="http://schemas.openxmlformats.org/drawingml/2006/chart">
  <cdr:relSizeAnchor xmlns:cdr="http://schemas.openxmlformats.org/drawingml/2006/chartDrawing">
    <cdr:from>
      <cdr:x>0.0753</cdr:x>
      <cdr:y>0.13932</cdr:y>
    </cdr:from>
    <cdr:to>
      <cdr:x>0.15059</cdr:x>
      <cdr:y>0.21053</cdr:y>
    </cdr:to>
    <cdr:sp macro="" textlink="">
      <cdr:nvSpPr>
        <cdr:cNvPr id="2" name="TextBox 1"/>
        <cdr:cNvSpPr txBox="1"/>
      </cdr:nvSpPr>
      <cdr:spPr>
        <a:xfrm xmlns:a="http://schemas.openxmlformats.org/drawingml/2006/main">
          <a:off x="542926" y="428626"/>
          <a:ext cx="542925"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a:solidFill>
                <a:srgbClr val="0070C0"/>
              </a:solidFill>
              <a:latin typeface="Arial" pitchFamily="34" charset="0"/>
              <a:cs typeface="Arial" pitchFamily="34" charset="0"/>
            </a:rPr>
            <a:t>19378</a:t>
          </a:r>
        </a:p>
      </cdr:txBody>
    </cdr:sp>
  </cdr:relSizeAnchor>
  <cdr:relSizeAnchor xmlns:cdr="http://schemas.openxmlformats.org/drawingml/2006/chartDrawing">
    <cdr:from>
      <cdr:x>0.16667</cdr:x>
      <cdr:y>0.2288</cdr:y>
    </cdr:from>
    <cdr:to>
      <cdr:x>0.23904</cdr:x>
      <cdr:y>0.28601</cdr:y>
    </cdr:to>
    <cdr:sp macro="" textlink="">
      <cdr:nvSpPr>
        <cdr:cNvPr id="3" name="TextBox 1"/>
        <cdr:cNvSpPr txBox="1"/>
      </cdr:nvSpPr>
      <cdr:spPr>
        <a:xfrm xmlns:a="http://schemas.openxmlformats.org/drawingml/2006/main">
          <a:off x="1447800" y="1066800"/>
          <a:ext cx="628650" cy="2667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16933</a:t>
          </a:r>
        </a:p>
      </cdr:txBody>
    </cdr:sp>
  </cdr:relSizeAnchor>
  <cdr:relSizeAnchor xmlns:cdr="http://schemas.openxmlformats.org/drawingml/2006/chartDrawing">
    <cdr:from>
      <cdr:x>0.27193</cdr:x>
      <cdr:y>0.64045</cdr:y>
    </cdr:from>
    <cdr:to>
      <cdr:x>0.33443</cdr:x>
      <cdr:y>0.68744</cdr:y>
    </cdr:to>
    <cdr:sp macro="" textlink="">
      <cdr:nvSpPr>
        <cdr:cNvPr id="4" name="TextBox 1"/>
        <cdr:cNvSpPr txBox="1"/>
      </cdr:nvSpPr>
      <cdr:spPr>
        <a:xfrm xmlns:a="http://schemas.openxmlformats.org/drawingml/2006/main">
          <a:off x="2362200" y="2986088"/>
          <a:ext cx="542925" cy="219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a:solidFill>
                <a:srgbClr val="0070C0"/>
              </a:solidFill>
              <a:latin typeface="Arial" pitchFamily="34" charset="0"/>
              <a:cs typeface="Arial" pitchFamily="34" charset="0"/>
            </a:rPr>
            <a:t>5372</a:t>
          </a:r>
        </a:p>
      </cdr:txBody>
    </cdr:sp>
  </cdr:relSizeAnchor>
  <cdr:relSizeAnchor xmlns:cdr="http://schemas.openxmlformats.org/drawingml/2006/chartDrawing">
    <cdr:from>
      <cdr:x>0.35088</cdr:x>
      <cdr:y>0.37896</cdr:y>
    </cdr:from>
    <cdr:to>
      <cdr:x>0.42544</cdr:x>
      <cdr:y>0.4239</cdr:y>
    </cdr:to>
    <cdr:sp macro="" textlink="">
      <cdr:nvSpPr>
        <cdr:cNvPr id="5" name="TextBox 1"/>
        <cdr:cNvSpPr txBox="1"/>
      </cdr:nvSpPr>
      <cdr:spPr>
        <a:xfrm xmlns:a="http://schemas.openxmlformats.org/drawingml/2006/main">
          <a:off x="3048000" y="1766888"/>
          <a:ext cx="647700"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13069</a:t>
          </a:r>
        </a:p>
      </cdr:txBody>
    </cdr:sp>
  </cdr:relSizeAnchor>
  <cdr:relSizeAnchor xmlns:cdr="http://schemas.openxmlformats.org/drawingml/2006/chartDrawing">
    <cdr:from>
      <cdr:x>0.46491</cdr:x>
      <cdr:y>0.72217</cdr:y>
    </cdr:from>
    <cdr:to>
      <cdr:x>0.52741</cdr:x>
      <cdr:y>0.76915</cdr:y>
    </cdr:to>
    <cdr:sp macro="" textlink="">
      <cdr:nvSpPr>
        <cdr:cNvPr id="6" name="TextBox 1"/>
        <cdr:cNvSpPr txBox="1"/>
      </cdr:nvSpPr>
      <cdr:spPr>
        <a:xfrm xmlns:a="http://schemas.openxmlformats.org/drawingml/2006/main">
          <a:off x="4038600" y="3367088"/>
          <a:ext cx="542925" cy="219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2599</a:t>
          </a:r>
        </a:p>
      </cdr:txBody>
    </cdr:sp>
  </cdr:relSizeAnchor>
  <cdr:relSizeAnchor xmlns:cdr="http://schemas.openxmlformats.org/drawingml/2006/chartDrawing">
    <cdr:from>
      <cdr:x>0.55263</cdr:x>
      <cdr:y>0.72217</cdr:y>
    </cdr:from>
    <cdr:to>
      <cdr:x>0.61513</cdr:x>
      <cdr:y>0.76915</cdr:y>
    </cdr:to>
    <cdr:sp macro="" textlink="">
      <cdr:nvSpPr>
        <cdr:cNvPr id="7" name="TextBox 1"/>
        <cdr:cNvSpPr txBox="1"/>
      </cdr:nvSpPr>
      <cdr:spPr>
        <a:xfrm xmlns:a="http://schemas.openxmlformats.org/drawingml/2006/main">
          <a:off x="4800600" y="3367088"/>
          <a:ext cx="542925" cy="219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2856</a:t>
          </a:r>
        </a:p>
      </cdr:txBody>
    </cdr:sp>
  </cdr:relSizeAnchor>
  <cdr:relSizeAnchor xmlns:cdr="http://schemas.openxmlformats.org/drawingml/2006/chartDrawing">
    <cdr:from>
      <cdr:x>0.64912</cdr:x>
      <cdr:y>0.7712</cdr:y>
    </cdr:from>
    <cdr:to>
      <cdr:x>0.71162</cdr:x>
      <cdr:y>0.81818</cdr:y>
    </cdr:to>
    <cdr:sp macro="" textlink="">
      <cdr:nvSpPr>
        <cdr:cNvPr id="8" name="TextBox 1"/>
        <cdr:cNvSpPr txBox="1"/>
      </cdr:nvSpPr>
      <cdr:spPr>
        <a:xfrm xmlns:a="http://schemas.openxmlformats.org/drawingml/2006/main">
          <a:off x="5638800" y="3595688"/>
          <a:ext cx="542925" cy="219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1790</a:t>
          </a:r>
        </a:p>
      </cdr:txBody>
    </cdr:sp>
  </cdr:relSizeAnchor>
  <cdr:relSizeAnchor xmlns:cdr="http://schemas.openxmlformats.org/drawingml/2006/chartDrawing">
    <cdr:from>
      <cdr:x>0.73684</cdr:x>
      <cdr:y>0.78754</cdr:y>
    </cdr:from>
    <cdr:to>
      <cdr:x>0.79934</cdr:x>
      <cdr:y>0.83453</cdr:y>
    </cdr:to>
    <cdr:sp macro="" textlink="">
      <cdr:nvSpPr>
        <cdr:cNvPr id="9" name="TextBox 1"/>
        <cdr:cNvSpPr txBox="1"/>
      </cdr:nvSpPr>
      <cdr:spPr>
        <a:xfrm xmlns:a="http://schemas.openxmlformats.org/drawingml/2006/main">
          <a:off x="6400800" y="3671888"/>
          <a:ext cx="542925" cy="219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1526</a:t>
          </a:r>
        </a:p>
      </cdr:txBody>
    </cdr:sp>
  </cdr:relSizeAnchor>
  <cdr:relSizeAnchor xmlns:cdr="http://schemas.openxmlformats.org/drawingml/2006/chartDrawing">
    <cdr:from>
      <cdr:x>0.83333</cdr:x>
      <cdr:y>0.78754</cdr:y>
    </cdr:from>
    <cdr:to>
      <cdr:x>0.89583</cdr:x>
      <cdr:y>0.83453</cdr:y>
    </cdr:to>
    <cdr:sp macro="" textlink="">
      <cdr:nvSpPr>
        <cdr:cNvPr id="10" name="TextBox 1"/>
        <cdr:cNvSpPr txBox="1"/>
      </cdr:nvSpPr>
      <cdr:spPr>
        <a:xfrm xmlns:a="http://schemas.openxmlformats.org/drawingml/2006/main">
          <a:off x="7239000" y="3671888"/>
          <a:ext cx="542925" cy="2190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a:solidFill>
                <a:srgbClr val="0070C0"/>
              </a:solidFill>
              <a:latin typeface="Arial" pitchFamily="34" charset="0"/>
              <a:cs typeface="Arial" pitchFamily="34" charset="0"/>
            </a:rPr>
            <a:t>1211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59213" y="0"/>
            <a:ext cx="2951162" cy="496888"/>
          </a:xfrm>
          <a:prstGeom prst="rect">
            <a:avLst/>
          </a:prstGeom>
        </p:spPr>
        <p:txBody>
          <a:bodyPr vert="horz" lIns="91440" tIns="45720" rIns="91440" bIns="45720" rtlCol="0"/>
          <a:lstStyle>
            <a:lvl1pPr algn="r">
              <a:defRPr sz="1200"/>
            </a:lvl1pPr>
          </a:lstStyle>
          <a:p>
            <a:pPr>
              <a:defRPr/>
            </a:pPr>
            <a:fld id="{289D73EE-BF7C-45DE-AD27-4AD333B3E7A3}" type="datetimeFigureOut">
              <a:rPr lang="en-US"/>
              <a:pPr>
                <a:defRPr/>
              </a:pPr>
              <a:t>5/31/2017</a:t>
            </a:fld>
            <a:endParaRPr lang="en-US"/>
          </a:p>
        </p:txBody>
      </p:sp>
      <p:sp>
        <p:nvSpPr>
          <p:cNvPr id="4" name="Footer Placeholder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59213" y="9444038"/>
            <a:ext cx="2951162" cy="496887"/>
          </a:xfrm>
          <a:prstGeom prst="rect">
            <a:avLst/>
          </a:prstGeom>
        </p:spPr>
        <p:txBody>
          <a:bodyPr vert="horz" lIns="91440" tIns="45720" rIns="91440" bIns="45720" rtlCol="0" anchor="b"/>
          <a:lstStyle>
            <a:lvl1pPr algn="r">
              <a:defRPr sz="1200"/>
            </a:lvl1pPr>
          </a:lstStyle>
          <a:p>
            <a:pPr>
              <a:defRPr/>
            </a:pPr>
            <a:fld id="{A5EB5027-49D1-44DC-8AE8-6A1E0630B2B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9213" y="0"/>
            <a:ext cx="2951162" cy="496888"/>
          </a:xfrm>
          <a:prstGeom prst="rect">
            <a:avLst/>
          </a:prstGeom>
        </p:spPr>
        <p:txBody>
          <a:bodyPr vert="horz" lIns="91440" tIns="45720" rIns="91440" bIns="45720" rtlCol="0"/>
          <a:lstStyle>
            <a:lvl1pPr algn="r">
              <a:defRPr sz="1200"/>
            </a:lvl1pPr>
          </a:lstStyle>
          <a:p>
            <a:fld id="{1378F6E4-469E-4F2F-80A4-AC16E23038DB}" type="datetimeFigureOut">
              <a:rPr lang="en-US" smtClean="0"/>
              <a:pPr/>
              <a:t>5/31/2017</a:t>
            </a:fld>
            <a:endParaRPr lang="en-US"/>
          </a:p>
        </p:txBody>
      </p:sp>
      <p:sp>
        <p:nvSpPr>
          <p:cNvPr id="4" name="Slide Image Placehold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22813"/>
            <a:ext cx="5449887"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9213" y="9444038"/>
            <a:ext cx="2951162" cy="496887"/>
          </a:xfrm>
          <a:prstGeom prst="rect">
            <a:avLst/>
          </a:prstGeom>
        </p:spPr>
        <p:txBody>
          <a:bodyPr vert="horz" lIns="91440" tIns="45720" rIns="91440" bIns="45720" rtlCol="0" anchor="b"/>
          <a:lstStyle>
            <a:lvl1pPr algn="r">
              <a:defRPr sz="1200"/>
            </a:lvl1pPr>
          </a:lstStyle>
          <a:p>
            <a:fld id="{23952CB7-6D51-49E3-A3C9-0A96121E6C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50CEBC-2385-4CD9-9286-F8D531E899FA}" type="datetime1">
              <a:rPr lang="en-US" smtClean="0"/>
              <a:pPr>
                <a:defRPr/>
              </a:pPr>
              <a:t>5/31/2017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C708DC-D980-4014-9017-A2BF5CD986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8DE38A-967C-4F79-93C1-242F7F139073}" type="datetime1">
              <a:rPr lang="en-US" smtClean="0"/>
              <a:pPr>
                <a:defRPr/>
              </a:pPr>
              <a:t>5/31/2017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3DB17A-003C-4660-853D-0EBA72C35D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9A34AF-C9C6-481D-9FE2-25952E1DA2A8}" type="datetime1">
              <a:rPr lang="en-US" smtClean="0"/>
              <a:pPr>
                <a:defRPr/>
              </a:pPr>
              <a:t>5/31/2017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16AB29-5CEB-4FC1-B260-383D0AA86F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6C3281-3830-48DD-81EB-33E801C4EF7B}" type="datetime1">
              <a:rPr lang="en-US" smtClean="0"/>
              <a:pPr>
                <a:defRPr/>
              </a:pPr>
              <a:t>5/31/2017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CD005E-B6C7-48BC-8D44-50D15BFA61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C2F19B-301B-486F-9AD7-CA5AADAA9B75}" type="datetime1">
              <a:rPr lang="en-US" smtClean="0"/>
              <a:pPr>
                <a:defRPr/>
              </a:pPr>
              <a:t>5/31/2017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C9E3D3-F40E-4F32-815B-63277504D3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30155ED-8078-49ED-879E-898314035B00}" type="datetime1">
              <a:rPr lang="en-US" smtClean="0"/>
              <a:pPr>
                <a:defRPr/>
              </a:pPr>
              <a:t>5/31/2017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383220-6548-4A57-8704-58E4FABB46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0384907-6ACF-405B-9FC5-8E83C7A53714}" type="datetime1">
              <a:rPr lang="en-US" smtClean="0"/>
              <a:pPr>
                <a:defRPr/>
              </a:pPr>
              <a:t>5/31/2017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B73CFBF-9FA3-4EB1-8EC3-76903AFC07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4AB44FA-D3C1-4409-9699-10630D232CE5}" type="datetime1">
              <a:rPr lang="en-US" smtClean="0"/>
              <a:pPr>
                <a:defRPr/>
              </a:pPr>
              <a:t>5/31/2017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F55D1B-3511-4160-A16B-39B5BEFD0D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241133-1237-4A2D-9AD7-4FF4A85CD0EE}" type="datetime1">
              <a:rPr lang="en-US" smtClean="0"/>
              <a:pPr>
                <a:defRPr/>
              </a:pPr>
              <a:t>5/31/2017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B7BE69-B671-4E3B-ADAA-6AE9DB9C17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832DF9-3043-446D-B573-7F7ADAA6FA23}" type="datetime1">
              <a:rPr lang="en-US" smtClean="0"/>
              <a:pPr>
                <a:defRPr/>
              </a:pPr>
              <a:t>5/31/2017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736173-4CE5-4FD8-B7DD-BDC37E277C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53CE63-3DD4-4E48-A951-3C59E9BDA9E5}" type="datetime1">
              <a:rPr lang="en-US" smtClean="0"/>
              <a:pPr>
                <a:defRPr/>
              </a:pPr>
              <a:t>5/31/2017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75E973-296B-4E24-B832-D42931BAD5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6000" b="-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AF9C7D8-D910-43DE-817E-2E1F583A92D7}" type="datetime1">
              <a:rPr lang="en-US" smtClean="0"/>
              <a:pPr>
                <a:defRPr/>
              </a:pPr>
              <a:t>5/31/2017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5682B29-134D-4F75-B341-3AD9D1E6E9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5" name="TextBox 4"/>
          <p:cNvSpPr txBox="1"/>
          <p:nvPr/>
        </p:nvSpPr>
        <p:spPr>
          <a:xfrm>
            <a:off x="381000" y="1411289"/>
            <a:ext cx="8382000" cy="1200329"/>
          </a:xfrm>
          <a:prstGeom prst="rect">
            <a:avLst/>
          </a:prstGeom>
          <a:noFill/>
          <a:ln>
            <a:noFill/>
          </a:ln>
        </p:spPr>
        <p:style>
          <a:lnRef idx="3">
            <a:schemeClr val="lt1"/>
          </a:lnRef>
          <a:fillRef idx="1">
            <a:schemeClr val="accent6"/>
          </a:fillRef>
          <a:effectRef idx="1">
            <a:schemeClr val="accent6"/>
          </a:effectRef>
          <a:fontRef idx="minor">
            <a:schemeClr val="lt1"/>
          </a:fontRef>
        </p:style>
        <p:txBody>
          <a:bodyPr>
            <a:spAutoFit/>
          </a:bodyPr>
          <a:lstStyle/>
          <a:p>
            <a:pPr algn="ctr" fontAlgn="auto">
              <a:spcBef>
                <a:spcPts val="0"/>
              </a:spcBef>
              <a:spcAft>
                <a:spcPts val="0"/>
              </a:spcAft>
              <a:defRPr/>
            </a:pPr>
            <a:r>
              <a:rPr lang="en-US" sz="2400" b="1" dirty="0" smtClean="0">
                <a:solidFill>
                  <a:srgbClr val="FA6A1A"/>
                </a:solidFill>
                <a:latin typeface="Albertus Extra Bold" pitchFamily="34" charset="0"/>
              </a:rPr>
              <a:t>Progress of Astronomy in India: A </a:t>
            </a:r>
            <a:r>
              <a:rPr lang="en-US" sz="2400" b="1" dirty="0" err="1" smtClean="0">
                <a:solidFill>
                  <a:srgbClr val="FA6A1A"/>
                </a:solidFill>
                <a:latin typeface="Albertus Extra Bold" pitchFamily="34" charset="0"/>
              </a:rPr>
              <a:t>Scientometric</a:t>
            </a:r>
            <a:r>
              <a:rPr lang="en-US" sz="2400" b="1" dirty="0" smtClean="0">
                <a:solidFill>
                  <a:srgbClr val="FA6A1A"/>
                </a:solidFill>
                <a:latin typeface="Albertus Extra Bold" pitchFamily="34" charset="0"/>
              </a:rPr>
              <a:t> Study based on paper published during </a:t>
            </a:r>
          </a:p>
          <a:p>
            <a:pPr algn="ctr" fontAlgn="auto">
              <a:spcBef>
                <a:spcPts val="0"/>
              </a:spcBef>
              <a:spcAft>
                <a:spcPts val="0"/>
              </a:spcAft>
              <a:defRPr/>
            </a:pPr>
            <a:r>
              <a:rPr lang="en-US" sz="2400" b="1" dirty="0" smtClean="0">
                <a:solidFill>
                  <a:srgbClr val="FA6A1A"/>
                </a:solidFill>
                <a:latin typeface="Albertus Extra Bold" pitchFamily="34" charset="0"/>
              </a:rPr>
              <a:t>1991 – 1995 and 2011 - 2015</a:t>
            </a:r>
            <a:endParaRPr lang="en-US" sz="2400" dirty="0">
              <a:solidFill>
                <a:srgbClr val="FA6A1A"/>
              </a:solidFill>
              <a:latin typeface="Albertus Extra Bold" pitchFamily="34" charset="0"/>
            </a:endParaRPr>
          </a:p>
        </p:txBody>
      </p:sp>
      <p:sp>
        <p:nvSpPr>
          <p:cNvPr id="2051" name="TextBox 6"/>
          <p:cNvSpPr txBox="1">
            <a:spLocks noChangeArrowheads="1"/>
          </p:cNvSpPr>
          <p:nvPr/>
        </p:nvSpPr>
        <p:spPr bwMode="auto">
          <a:xfrm>
            <a:off x="533400" y="3352801"/>
            <a:ext cx="8113631" cy="1323439"/>
          </a:xfrm>
          <a:prstGeom prst="rect">
            <a:avLst/>
          </a:prstGeom>
          <a:noFill/>
          <a:ln w="9525">
            <a:noFill/>
            <a:miter lim="800000"/>
            <a:headEnd/>
            <a:tailEnd/>
          </a:ln>
        </p:spPr>
        <p:txBody>
          <a:bodyPr wrap="none">
            <a:spAutoFit/>
          </a:bodyPr>
          <a:lstStyle/>
          <a:p>
            <a:pPr algn="ctr"/>
            <a:r>
              <a:rPr lang="en-US" sz="2000" b="1" dirty="0">
                <a:solidFill>
                  <a:srgbClr val="FB8747"/>
                </a:solidFill>
                <a:latin typeface="Albertus Medium" pitchFamily="34" charset="0"/>
              </a:rPr>
              <a:t>Presented </a:t>
            </a:r>
            <a:r>
              <a:rPr lang="en-US" sz="2000" b="1" dirty="0" smtClean="0">
                <a:solidFill>
                  <a:srgbClr val="FB8747"/>
                </a:solidFill>
                <a:latin typeface="Albertus Medium" pitchFamily="34" charset="0"/>
              </a:rPr>
              <a:t>by</a:t>
            </a:r>
          </a:p>
          <a:p>
            <a:pPr algn="ctr"/>
            <a:r>
              <a:rPr lang="en-US" sz="2000" dirty="0">
                <a:solidFill>
                  <a:srgbClr val="00B050"/>
                </a:solidFill>
                <a:latin typeface="Albertus Medium" pitchFamily="34" charset="0"/>
              </a:rPr>
              <a:t/>
            </a:r>
            <a:br>
              <a:rPr lang="en-US" sz="2000" dirty="0">
                <a:solidFill>
                  <a:srgbClr val="00B050"/>
                </a:solidFill>
                <a:latin typeface="Albertus Medium" pitchFamily="34" charset="0"/>
              </a:rPr>
            </a:br>
            <a:r>
              <a:rPr lang="en-US" sz="2000" b="1" dirty="0">
                <a:solidFill>
                  <a:srgbClr val="00B050"/>
                </a:solidFill>
                <a:latin typeface="Albertus Medium" pitchFamily="34" charset="0"/>
              </a:rPr>
              <a:t>Vijay Kumar </a:t>
            </a:r>
            <a:r>
              <a:rPr lang="en-US" sz="2000" b="1" dirty="0" err="1" smtClean="0">
                <a:solidFill>
                  <a:srgbClr val="00B050"/>
                </a:solidFill>
                <a:latin typeface="Albertus Medium" pitchFamily="34" charset="0"/>
              </a:rPr>
              <a:t>Rai</a:t>
            </a:r>
            <a:r>
              <a:rPr lang="en-US" sz="2000" dirty="0">
                <a:solidFill>
                  <a:srgbClr val="00B050"/>
                </a:solidFill>
                <a:latin typeface="Albertus Medium" pitchFamily="34" charset="0"/>
              </a:rPr>
              <a:t> </a:t>
            </a:r>
          </a:p>
          <a:p>
            <a:pPr algn="ctr"/>
            <a:r>
              <a:rPr lang="en-US" sz="2000" dirty="0" smtClean="0">
                <a:solidFill>
                  <a:srgbClr val="FB8747"/>
                </a:solidFill>
                <a:latin typeface="Albertus Medium" pitchFamily="34" charset="0"/>
              </a:rPr>
              <a:t>Inter – University Centre for Astronomy and Astrophysics, </a:t>
            </a:r>
            <a:r>
              <a:rPr lang="en-US" sz="2000" dirty="0" err="1" smtClean="0">
                <a:solidFill>
                  <a:srgbClr val="FB8747"/>
                </a:solidFill>
                <a:latin typeface="Albertus Medium" pitchFamily="34" charset="0"/>
              </a:rPr>
              <a:t>Pune</a:t>
            </a:r>
            <a:r>
              <a:rPr lang="en-US" sz="2000" dirty="0" smtClean="0">
                <a:solidFill>
                  <a:srgbClr val="FB8747"/>
                </a:solidFill>
                <a:latin typeface="Albertus Medium" pitchFamily="34" charset="0"/>
              </a:rPr>
              <a:t>, India </a:t>
            </a:r>
            <a:endParaRPr lang="en-US" sz="2000" dirty="0">
              <a:solidFill>
                <a:srgbClr val="FB8747"/>
              </a:solidFill>
              <a:latin typeface="Albertus Medium" pitchFamily="34" charset="0"/>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0"/>
            <a:ext cx="5334000" cy="457200"/>
          </a:xfrm>
        </p:spPr>
        <p:txBody>
          <a:bodyPr/>
          <a:lstStyle/>
          <a:p>
            <a:r>
              <a:rPr lang="en-US" sz="2400" b="1" dirty="0" smtClean="0">
                <a:solidFill>
                  <a:srgbClr val="FF0000"/>
                </a:solidFill>
              </a:rPr>
              <a:t>Source Database and Methodology</a:t>
            </a:r>
            <a:endParaRPr lang="en-US" dirty="0" smtClean="0">
              <a:solidFill>
                <a:srgbClr val="FF0000"/>
              </a:solidFill>
            </a:endParaRPr>
          </a:p>
        </p:txBody>
      </p:sp>
      <p:sp>
        <p:nvSpPr>
          <p:cNvPr id="14339" name="Content Placeholder 2"/>
          <p:cNvSpPr>
            <a:spLocks noGrp="1"/>
          </p:cNvSpPr>
          <p:nvPr>
            <p:ph idx="1"/>
          </p:nvPr>
        </p:nvSpPr>
        <p:spPr>
          <a:xfrm>
            <a:off x="381000" y="457200"/>
            <a:ext cx="8382000" cy="5638800"/>
          </a:xfrm>
        </p:spPr>
        <p:txBody>
          <a:bodyPr/>
          <a:lstStyle/>
          <a:p>
            <a:pPr algn="just"/>
            <a:r>
              <a:rPr lang="en-IN" sz="2000" dirty="0" smtClean="0">
                <a:solidFill>
                  <a:srgbClr val="005A9E"/>
                </a:solidFill>
                <a:latin typeface="Arial" pitchFamily="34" charset="0"/>
                <a:cs typeface="Arial" pitchFamily="34" charset="0"/>
              </a:rPr>
              <a:t>The study is based on publication data, derived from international multidisciplinary database  Web of Science Core Collection of Web of Knowledge database (http://www.webofknowledge.com) for years 1991 to 1995 and 2011 to 2015. The Web of Science is the one of the world’s largest abstract and citation database of peer-reviewed literature. </a:t>
            </a:r>
          </a:p>
          <a:p>
            <a:pPr algn="just"/>
            <a:r>
              <a:rPr lang="en-IN" sz="2000" dirty="0" smtClean="0">
                <a:solidFill>
                  <a:srgbClr val="005A9E"/>
                </a:solidFill>
                <a:latin typeface="Arial" pitchFamily="34" charset="0"/>
                <a:cs typeface="Arial" pitchFamily="34" charset="0"/>
              </a:rPr>
              <a:t>An advanced search strategy was adopted for downloading the data, the search term applied was Author address= “India” and limited to desired period </a:t>
            </a:r>
            <a:r>
              <a:rPr lang="en-IN" sz="2000" dirty="0" smtClean="0">
                <a:solidFill>
                  <a:srgbClr val="005A9E"/>
                </a:solidFill>
                <a:latin typeface="Arial" pitchFamily="34" charset="0"/>
                <a:cs typeface="Arial" pitchFamily="34" charset="0"/>
              </a:rPr>
              <a:t>i.e. </a:t>
            </a:r>
            <a:r>
              <a:rPr lang="en-IN" sz="2000" dirty="0" smtClean="0">
                <a:solidFill>
                  <a:srgbClr val="005A9E"/>
                </a:solidFill>
                <a:latin typeface="Arial" pitchFamily="34" charset="0"/>
                <a:cs typeface="Arial" pitchFamily="34" charset="0"/>
              </a:rPr>
              <a:t>1991-1995 and 2011 – </a:t>
            </a:r>
            <a:r>
              <a:rPr lang="en-IN" sz="2000" dirty="0" smtClean="0">
                <a:solidFill>
                  <a:srgbClr val="005A9E"/>
                </a:solidFill>
                <a:latin typeface="Arial" pitchFamily="34" charset="0"/>
                <a:cs typeface="Arial" pitchFamily="34" charset="0"/>
              </a:rPr>
              <a:t>2015 respectively. </a:t>
            </a:r>
            <a:r>
              <a:rPr lang="en-IN" sz="2000" dirty="0" smtClean="0">
                <a:solidFill>
                  <a:srgbClr val="005A9E"/>
                </a:solidFill>
                <a:latin typeface="Arial" pitchFamily="34" charset="0"/>
                <a:cs typeface="Arial" pitchFamily="34" charset="0"/>
              </a:rPr>
              <a:t>The search was further refined by web of science categories:  </a:t>
            </a:r>
            <a:r>
              <a:rPr lang="en-IN" sz="2000" dirty="0" smtClean="0">
                <a:solidFill>
                  <a:srgbClr val="005A9E"/>
                </a:solidFill>
                <a:latin typeface="Arial" pitchFamily="34" charset="0"/>
                <a:cs typeface="Arial" pitchFamily="34" charset="0"/>
              </a:rPr>
              <a:t>“Astronomy </a:t>
            </a:r>
            <a:r>
              <a:rPr lang="en-IN" sz="2000" dirty="0" smtClean="0">
                <a:solidFill>
                  <a:srgbClr val="005A9E"/>
                </a:solidFill>
                <a:latin typeface="Arial" pitchFamily="34" charset="0"/>
                <a:cs typeface="Arial" pitchFamily="34" charset="0"/>
              </a:rPr>
              <a:t>and </a:t>
            </a:r>
            <a:r>
              <a:rPr lang="en-IN" sz="2000" dirty="0" smtClean="0">
                <a:solidFill>
                  <a:srgbClr val="005A9E"/>
                </a:solidFill>
                <a:latin typeface="Arial" pitchFamily="34" charset="0"/>
                <a:cs typeface="Arial" pitchFamily="34" charset="0"/>
              </a:rPr>
              <a:t>Astrophysics”. </a:t>
            </a:r>
            <a:r>
              <a:rPr lang="en-IN" sz="2000" dirty="0" smtClean="0">
                <a:solidFill>
                  <a:srgbClr val="005A9E"/>
                </a:solidFill>
                <a:latin typeface="Arial" pitchFamily="34" charset="0"/>
                <a:cs typeface="Arial" pitchFamily="34" charset="0"/>
              </a:rPr>
              <a:t>Total records 1987 and 5186 were obtained. For FORSA institute records were refined with the name of FORSA institutes, total records 911 and 2794 were obtained.</a:t>
            </a:r>
          </a:p>
          <a:p>
            <a:pPr algn="just"/>
            <a:r>
              <a:rPr lang="en-IN" sz="2000" dirty="0" smtClean="0">
                <a:solidFill>
                  <a:srgbClr val="005A9E"/>
                </a:solidFill>
                <a:latin typeface="Arial" pitchFamily="34" charset="0"/>
                <a:cs typeface="Arial" pitchFamily="34" charset="0"/>
              </a:rPr>
              <a:t>The study periods, 1991-1995 and 2011-2015 have been chosen purposefully to understand the shift in the research output of Indian astronomy. There has been a substantial expansion in IT infrastructure, budge and researchers in later years. The data was analysed as per the </a:t>
            </a:r>
            <a:r>
              <a:rPr lang="en-IN" sz="2000" dirty="0" smtClean="0">
                <a:solidFill>
                  <a:srgbClr val="005A9E"/>
                </a:solidFill>
                <a:latin typeface="Arial" pitchFamily="34" charset="0"/>
                <a:cs typeface="Arial" pitchFamily="34" charset="0"/>
              </a:rPr>
              <a:t>objectives </a:t>
            </a:r>
            <a:r>
              <a:rPr lang="en-IN" sz="2000" dirty="0" smtClean="0">
                <a:solidFill>
                  <a:srgbClr val="005A9E"/>
                </a:solidFill>
                <a:latin typeface="Arial" pitchFamily="34" charset="0"/>
                <a:cs typeface="Arial" pitchFamily="34" charset="0"/>
              </a:rPr>
              <a:t>of the study after the validation.</a:t>
            </a:r>
            <a:r>
              <a:rPr lang="en-US" sz="2000" dirty="0" smtClean="0">
                <a:solidFill>
                  <a:srgbClr val="005A9E"/>
                </a:solidFill>
                <a:latin typeface="Arial" pitchFamily="34" charset="0"/>
                <a:cs typeface="Arial" pitchFamily="34" charset="0"/>
              </a:rPr>
              <a:t> </a:t>
            </a:r>
          </a:p>
        </p:txBody>
      </p:sp>
      <p:sp>
        <p:nvSpPr>
          <p:cNvPr id="4" name="Slide Number Placeholder 3"/>
          <p:cNvSpPr>
            <a:spLocks noGrp="1"/>
          </p:cNvSpPr>
          <p:nvPr>
            <p:ph type="sldNum" sz="quarter" idx="12"/>
          </p:nvPr>
        </p:nvSpPr>
        <p:spPr/>
        <p:txBody>
          <a:bodyPr/>
          <a:lstStyle/>
          <a:p>
            <a:pPr>
              <a:defRPr/>
            </a:pPr>
            <a:fld id="{4FCD005E-B6C7-48BC-8D44-50D15BFA61D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533400" y="2362200"/>
            <a:ext cx="7924800" cy="3046988"/>
          </a:xfrm>
          <a:prstGeom prst="rect">
            <a:avLst/>
          </a:prstGeom>
          <a:noFill/>
          <a:ln w="9525">
            <a:noFill/>
            <a:miter lim="800000"/>
            <a:headEnd/>
            <a:tailEnd/>
          </a:ln>
        </p:spPr>
        <p:txBody>
          <a:bodyPr wrap="square">
            <a:spAutoFit/>
          </a:bodyPr>
          <a:lstStyle/>
          <a:p>
            <a:pPr algn="just"/>
            <a:r>
              <a:rPr lang="en-IN" sz="2400" dirty="0" smtClean="0">
                <a:solidFill>
                  <a:srgbClr val="005A9E"/>
                </a:solidFill>
              </a:rPr>
              <a:t>To identify research trends and the growth of knowledge in scientific field, it is essential tool to measure the scientific publications in the field. This study analyses the publications of </a:t>
            </a:r>
            <a:r>
              <a:rPr lang="en-IN" sz="2400" dirty="0" smtClean="0">
                <a:solidFill>
                  <a:srgbClr val="005A9E"/>
                </a:solidFill>
              </a:rPr>
              <a:t>Astronomy and Astrophysics </a:t>
            </a:r>
            <a:r>
              <a:rPr lang="en-IN" sz="2400" dirty="0" smtClean="0">
                <a:solidFill>
                  <a:srgbClr val="005A9E"/>
                </a:solidFill>
              </a:rPr>
              <a:t>research in India published during 1991-1995 and 2011-2015. Study analyses the </a:t>
            </a:r>
            <a:r>
              <a:rPr lang="en-IN" sz="2400" dirty="0" smtClean="0">
                <a:solidFill>
                  <a:srgbClr val="005A9E"/>
                </a:solidFill>
              </a:rPr>
              <a:t>production </a:t>
            </a:r>
            <a:r>
              <a:rPr lang="en-IN" sz="2400" dirty="0" smtClean="0">
                <a:solidFill>
                  <a:srgbClr val="005A9E"/>
                </a:solidFill>
              </a:rPr>
              <a:t>activity, distribution of journals, citation analysis, international collaborations. Study separately analyse the output of FORSA institutes.</a:t>
            </a:r>
            <a:endParaRPr lang="en-US" sz="2400" dirty="0">
              <a:solidFill>
                <a:srgbClr val="005A9E"/>
              </a:solidFill>
              <a:cs typeface="Arial" charset="0"/>
            </a:endParaRPr>
          </a:p>
        </p:txBody>
      </p:sp>
      <p:sp>
        <p:nvSpPr>
          <p:cNvPr id="15363" name="TextBox 3"/>
          <p:cNvSpPr txBox="1">
            <a:spLocks noChangeArrowheads="1"/>
          </p:cNvSpPr>
          <p:nvPr/>
        </p:nvSpPr>
        <p:spPr bwMode="auto">
          <a:xfrm>
            <a:off x="2514602" y="1"/>
            <a:ext cx="4977453" cy="461665"/>
          </a:xfrm>
          <a:prstGeom prst="rect">
            <a:avLst/>
          </a:prstGeom>
          <a:noFill/>
          <a:ln w="9525">
            <a:noFill/>
            <a:miter lim="800000"/>
            <a:headEnd/>
            <a:tailEnd/>
          </a:ln>
        </p:spPr>
        <p:txBody>
          <a:bodyPr wrap="none">
            <a:spAutoFit/>
          </a:bodyPr>
          <a:lstStyle/>
          <a:p>
            <a:r>
              <a:rPr lang="en-IN" sz="2400" b="1" dirty="0" smtClean="0">
                <a:solidFill>
                  <a:srgbClr val="FF0000"/>
                </a:solidFill>
              </a:rPr>
              <a:t> </a:t>
            </a:r>
            <a:r>
              <a:rPr lang="en-IN" sz="2400" b="1" dirty="0">
                <a:solidFill>
                  <a:srgbClr val="FF0000"/>
                </a:solidFill>
              </a:rPr>
              <a:t>Data Analysis and </a:t>
            </a:r>
            <a:r>
              <a:rPr lang="en-IN" sz="2400" b="1" dirty="0" smtClean="0">
                <a:solidFill>
                  <a:srgbClr val="FF0000"/>
                </a:solidFill>
              </a:rPr>
              <a:t>Interpretation</a:t>
            </a:r>
            <a:endParaRPr lang="en-US" sz="2400"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2895598"/>
          <a:ext cx="7315199" cy="3135584"/>
        </p:xfrm>
        <a:graphic>
          <a:graphicData uri="http://schemas.openxmlformats.org/drawingml/2006/table">
            <a:tbl>
              <a:tblPr/>
              <a:tblGrid>
                <a:gridCol w="914400"/>
                <a:gridCol w="1981200"/>
                <a:gridCol w="914400"/>
                <a:gridCol w="1752600"/>
                <a:gridCol w="1752599"/>
              </a:tblGrid>
              <a:tr h="382897">
                <a:tc gridSpan="2">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1991 – 1995</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2011 – 2015</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Growth in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305">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Year</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No. of Papers</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5A9E"/>
                          </a:solidFill>
                          <a:latin typeface="Arial" pitchFamily="34" charset="0"/>
                          <a:ea typeface="Calibri"/>
                          <a:cs typeface="Arial" pitchFamily="34" charset="0"/>
                        </a:rPr>
                        <a:t>Year</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No. of Papers</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7">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1991</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5A9E"/>
                          </a:solidFill>
                          <a:latin typeface="Arial" pitchFamily="34" charset="0"/>
                          <a:ea typeface="Times New Roman"/>
                          <a:cs typeface="Arial" pitchFamily="34" charset="0"/>
                        </a:rPr>
                        <a:t> 420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2011</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5A9E"/>
                          </a:solidFill>
                          <a:latin typeface="Arial" pitchFamily="34" charset="0"/>
                          <a:ea typeface="Times New Roman"/>
                          <a:cs typeface="Arial" pitchFamily="34" charset="0"/>
                        </a:rPr>
                        <a:t> 1175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280%</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7">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1992</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5A9E"/>
                          </a:solidFill>
                          <a:latin typeface="Arial" pitchFamily="34" charset="0"/>
                          <a:ea typeface="Times New Roman"/>
                          <a:cs typeface="Arial" pitchFamily="34" charset="0"/>
                        </a:rPr>
                        <a:t> 389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5A9E"/>
                          </a:solidFill>
                          <a:latin typeface="Arial" pitchFamily="34" charset="0"/>
                          <a:ea typeface="Calibri"/>
                          <a:cs typeface="Arial" pitchFamily="34" charset="0"/>
                        </a:rPr>
                        <a:t>2012</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5A9E"/>
                          </a:solidFill>
                          <a:latin typeface="Arial" pitchFamily="34" charset="0"/>
                          <a:ea typeface="Times New Roman"/>
                          <a:cs typeface="Arial" pitchFamily="34" charset="0"/>
                        </a:rPr>
                        <a:t> 1113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286%</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7">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1993</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5A9E"/>
                          </a:solidFill>
                          <a:latin typeface="Arial" pitchFamily="34" charset="0"/>
                          <a:ea typeface="Times New Roman"/>
                          <a:cs typeface="Arial" pitchFamily="34" charset="0"/>
                        </a:rPr>
                        <a:t> 434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5A9E"/>
                          </a:solidFill>
                          <a:latin typeface="Arial" pitchFamily="34" charset="0"/>
                          <a:ea typeface="Calibri"/>
                          <a:cs typeface="Arial" pitchFamily="34" charset="0"/>
                        </a:rPr>
                        <a:t>2013</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5A9E"/>
                          </a:solidFill>
                          <a:latin typeface="Arial" pitchFamily="34" charset="0"/>
                          <a:ea typeface="Times New Roman"/>
                          <a:cs typeface="Arial" pitchFamily="34" charset="0"/>
                        </a:rPr>
                        <a:t> 1019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235%</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7">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1994</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5A9E"/>
                          </a:solidFill>
                          <a:latin typeface="Arial" pitchFamily="34" charset="0"/>
                          <a:ea typeface="Times New Roman"/>
                          <a:cs typeface="Arial" pitchFamily="34" charset="0"/>
                        </a:rPr>
                        <a:t> 403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5A9E"/>
                          </a:solidFill>
                          <a:latin typeface="Arial" pitchFamily="34" charset="0"/>
                          <a:ea typeface="Calibri"/>
                          <a:cs typeface="Arial" pitchFamily="34" charset="0"/>
                        </a:rPr>
                        <a:t>2014</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5A9E"/>
                          </a:solidFill>
                          <a:latin typeface="Arial" pitchFamily="34" charset="0"/>
                          <a:ea typeface="Times New Roman"/>
                          <a:cs typeface="Arial" pitchFamily="34" charset="0"/>
                        </a:rPr>
                        <a:t> 986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245%</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7">
                <a:tc>
                  <a:txBody>
                    <a:bodyPr/>
                    <a:lstStyle/>
                    <a:p>
                      <a:pPr algn="just">
                        <a:lnSpc>
                          <a:spcPct val="115000"/>
                        </a:lnSpc>
                        <a:spcAft>
                          <a:spcPts val="0"/>
                        </a:spcAft>
                      </a:pPr>
                      <a:r>
                        <a:rPr lang="en-IN" sz="2000" dirty="0">
                          <a:solidFill>
                            <a:srgbClr val="005A9E"/>
                          </a:solidFill>
                          <a:latin typeface="Arial" pitchFamily="34" charset="0"/>
                          <a:ea typeface="Calibri"/>
                          <a:cs typeface="Arial" pitchFamily="34" charset="0"/>
                        </a:rPr>
                        <a:t>1995</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5A9E"/>
                          </a:solidFill>
                          <a:latin typeface="Arial" pitchFamily="34" charset="0"/>
                          <a:ea typeface="Times New Roman"/>
                          <a:cs typeface="Arial" pitchFamily="34" charset="0"/>
                        </a:rPr>
                        <a:t> 341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2000">
                          <a:solidFill>
                            <a:srgbClr val="005A9E"/>
                          </a:solidFill>
                          <a:latin typeface="Arial" pitchFamily="34" charset="0"/>
                          <a:ea typeface="Calibri"/>
                          <a:cs typeface="Arial" pitchFamily="34" charset="0"/>
                        </a:rPr>
                        <a:t>2015</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5A9E"/>
                          </a:solidFill>
                          <a:latin typeface="Arial" pitchFamily="34" charset="0"/>
                          <a:ea typeface="Times New Roman"/>
                          <a:cs typeface="Arial" pitchFamily="34" charset="0"/>
                        </a:rPr>
                        <a:t> 893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262%</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7">
                <a:tc>
                  <a:txBody>
                    <a:bodyPr/>
                    <a:lstStyle/>
                    <a:p>
                      <a:pPr algn="just">
                        <a:lnSpc>
                          <a:spcPct val="115000"/>
                        </a:lnSpc>
                        <a:spcAft>
                          <a:spcPts val="0"/>
                        </a:spcAft>
                      </a:pPr>
                      <a:endParaRPr lang="en-IN" sz="20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5A9E"/>
                          </a:solidFill>
                          <a:latin typeface="Arial" pitchFamily="34" charset="0"/>
                          <a:ea typeface="Times New Roman"/>
                          <a:cs typeface="Arial" pitchFamily="34" charset="0"/>
                        </a:rPr>
                        <a:t>1987</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IN" sz="20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solidFill>
                            <a:srgbClr val="005A9E"/>
                          </a:solidFill>
                          <a:latin typeface="Arial" pitchFamily="34" charset="0"/>
                          <a:ea typeface="Times New Roman"/>
                          <a:cs typeface="Arial" pitchFamily="34" charset="0"/>
                        </a:rPr>
                        <a:t>5186</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smtClean="0">
                          <a:solidFill>
                            <a:srgbClr val="005A9E"/>
                          </a:solidFill>
                          <a:latin typeface="Arial" pitchFamily="34" charset="0"/>
                          <a:ea typeface="Calibri"/>
                          <a:cs typeface="Arial" pitchFamily="34" charset="0"/>
                        </a:rPr>
                        <a:t>261%</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28600" y="2173070"/>
            <a:ext cx="8915400" cy="646331"/>
          </a:xfrm>
          <a:prstGeom prst="rect">
            <a:avLst/>
          </a:prstGeom>
        </p:spPr>
        <p:txBody>
          <a:bodyPr wrap="square">
            <a:spAutoFit/>
          </a:bodyPr>
          <a:lstStyle/>
          <a:p>
            <a:r>
              <a:rPr lang="en-IN" dirty="0" smtClean="0">
                <a:solidFill>
                  <a:srgbClr val="C00000"/>
                </a:solidFill>
              </a:rPr>
              <a:t>Table 1:  Papers Published by Indian astronomy researchers during 1991 – 1995 and 2011 -2015</a:t>
            </a:r>
            <a:endParaRPr lang="en-IN" sz="1600" dirty="0" smtClean="0">
              <a:solidFill>
                <a:srgbClr val="C00000"/>
              </a:solidFill>
            </a:endParaRPr>
          </a:p>
        </p:txBody>
      </p:sp>
      <p:sp>
        <p:nvSpPr>
          <p:cNvPr id="6" name="TextBox 5"/>
          <p:cNvSpPr txBox="1"/>
          <p:nvPr/>
        </p:nvSpPr>
        <p:spPr>
          <a:xfrm>
            <a:off x="3069402" y="1"/>
            <a:ext cx="3026598" cy="461665"/>
          </a:xfrm>
          <a:prstGeom prst="rect">
            <a:avLst/>
          </a:prstGeom>
          <a:noFill/>
        </p:spPr>
        <p:txBody>
          <a:bodyPr wrap="none" rtlCol="0">
            <a:spAutoFit/>
          </a:bodyPr>
          <a:lstStyle/>
          <a:p>
            <a:r>
              <a:rPr lang="en-US" sz="2400" b="1" dirty="0" smtClean="0">
                <a:solidFill>
                  <a:srgbClr val="FF0000"/>
                </a:solidFill>
              </a:rPr>
              <a:t>Publication Activity</a:t>
            </a:r>
            <a:endParaRPr lang="en-IN" sz="2400" b="1" dirty="0">
              <a:solidFill>
                <a:srgbClr val="FF0000"/>
              </a:solidFill>
            </a:endParaRPr>
          </a:p>
        </p:txBody>
      </p:sp>
      <p:sp>
        <p:nvSpPr>
          <p:cNvPr id="7" name="TextBox 2"/>
          <p:cNvSpPr txBox="1">
            <a:spLocks noChangeArrowheads="1"/>
          </p:cNvSpPr>
          <p:nvPr/>
        </p:nvSpPr>
        <p:spPr bwMode="auto">
          <a:xfrm>
            <a:off x="7620001" y="6488112"/>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8" name="TextBox 7"/>
          <p:cNvSpPr txBox="1"/>
          <p:nvPr/>
        </p:nvSpPr>
        <p:spPr>
          <a:xfrm>
            <a:off x="381000" y="660738"/>
            <a:ext cx="8305800" cy="1569660"/>
          </a:xfrm>
          <a:prstGeom prst="rect">
            <a:avLst/>
          </a:prstGeom>
          <a:noFill/>
        </p:spPr>
        <p:txBody>
          <a:bodyPr wrap="square" rtlCol="0">
            <a:spAutoFit/>
          </a:bodyPr>
          <a:lstStyle/>
          <a:p>
            <a:r>
              <a:rPr lang="en-IN" sz="2400" dirty="0" smtClean="0">
                <a:solidFill>
                  <a:srgbClr val="005A9E"/>
                </a:solidFill>
              </a:rPr>
              <a:t>The Indian Researchers have published 1987 papers during 1991-1995 and 5186 during 2011-2015. Over all growth of out put of Indian researchers  is 261%. Table 1 and figure 1.1 and 1.2  reflect the picture more clearly. </a:t>
            </a:r>
            <a:endParaRPr lang="en-IN" sz="2400" dirty="0">
              <a:solidFill>
                <a:srgbClr val="005A9E"/>
              </a:solidFill>
            </a:endParaRPr>
          </a:p>
        </p:txBody>
      </p:sp>
      <p:sp>
        <p:nvSpPr>
          <p:cNvPr id="9" name="Slide Number Placeholder 8"/>
          <p:cNvSpPr>
            <a:spLocks noGrp="1"/>
          </p:cNvSpPr>
          <p:nvPr>
            <p:ph type="sldNum" sz="quarter" idx="12"/>
          </p:nvPr>
        </p:nvSpPr>
        <p:spPr/>
        <p:txBody>
          <a:bodyPr/>
          <a:lstStyle/>
          <a:p>
            <a:pPr>
              <a:defRPr/>
            </a:pPr>
            <a:fld id="{FBB7BE69-B671-4E3B-ADAA-6AE9DB9C175E}"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52400" y="838201"/>
          <a:ext cx="44196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2000" y="838200"/>
          <a:ext cx="44196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81000" y="3657601"/>
            <a:ext cx="8305800" cy="2862322"/>
          </a:xfrm>
          <a:prstGeom prst="rect">
            <a:avLst/>
          </a:prstGeom>
        </p:spPr>
        <p:txBody>
          <a:bodyPr wrap="square">
            <a:spAutoFit/>
          </a:bodyPr>
          <a:lstStyle/>
          <a:p>
            <a:pPr algn="just"/>
            <a:r>
              <a:rPr lang="en-IN" sz="2000" dirty="0" smtClean="0">
                <a:solidFill>
                  <a:srgbClr val="005A9E"/>
                </a:solidFill>
              </a:rPr>
              <a:t>As shown above in graphs 1.1 and 1.2, there is no definite pattern of literature growth can be ascertained from the data. Study finds the growth in reverse during 2011-2015. </a:t>
            </a:r>
          </a:p>
          <a:p>
            <a:pPr algn="just"/>
            <a:r>
              <a:rPr lang="en-IN" sz="2000" dirty="0" smtClean="0">
                <a:solidFill>
                  <a:srgbClr val="005A9E"/>
                </a:solidFill>
              </a:rPr>
              <a:t>Indian researchers published total 1987 papers, with average number of publication per year was 397 during 1991-1995. During 2011-15, maximum number of papers published in 2011 (1175) and minimum in 2015(893). Reason of number of papers publication declined yet to ascertain. Observation shows that astronomy papers publication has never been a certain pattern</a:t>
            </a:r>
            <a:r>
              <a:rPr lang="en-IN" dirty="0" smtClean="0"/>
              <a:t>.</a:t>
            </a:r>
            <a:endParaRPr lang="en-IN" dirty="0"/>
          </a:p>
        </p:txBody>
      </p:sp>
      <p:sp>
        <p:nvSpPr>
          <p:cNvPr id="7" name="TextBox 6"/>
          <p:cNvSpPr txBox="1"/>
          <p:nvPr/>
        </p:nvSpPr>
        <p:spPr>
          <a:xfrm>
            <a:off x="2993202" y="-76199"/>
            <a:ext cx="3026598" cy="461665"/>
          </a:xfrm>
          <a:prstGeom prst="rect">
            <a:avLst/>
          </a:prstGeom>
          <a:noFill/>
        </p:spPr>
        <p:txBody>
          <a:bodyPr wrap="none" rtlCol="0">
            <a:spAutoFit/>
          </a:bodyPr>
          <a:lstStyle/>
          <a:p>
            <a:r>
              <a:rPr lang="en-US" sz="2400" b="1" dirty="0" smtClean="0">
                <a:solidFill>
                  <a:srgbClr val="FF0000"/>
                </a:solidFill>
              </a:rPr>
              <a:t>Publication Activity</a:t>
            </a:r>
            <a:endParaRPr lang="en-IN" sz="2400" b="1" dirty="0">
              <a:solidFill>
                <a:srgbClr val="FF0000"/>
              </a:solidFill>
            </a:endParaRPr>
          </a:p>
        </p:txBody>
      </p:sp>
      <p:sp>
        <p:nvSpPr>
          <p:cNvPr id="8"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9" name="Slide Number Placeholder 8"/>
          <p:cNvSpPr>
            <a:spLocks noGrp="1"/>
          </p:cNvSpPr>
          <p:nvPr>
            <p:ph type="sldNum" sz="quarter" idx="12"/>
          </p:nvPr>
        </p:nvSpPr>
        <p:spPr/>
        <p:txBody>
          <a:bodyPr/>
          <a:lstStyle/>
          <a:p>
            <a:pPr>
              <a:defRPr/>
            </a:pPr>
            <a:fld id="{FBB7BE69-B671-4E3B-ADAA-6AE9DB9C175E}"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685800" y="1752600"/>
            <a:ext cx="7848600" cy="4093428"/>
          </a:xfrm>
          <a:prstGeom prst="rect">
            <a:avLst/>
          </a:prstGeom>
          <a:noFill/>
          <a:ln w="9525">
            <a:noFill/>
            <a:miter lim="800000"/>
            <a:headEnd/>
            <a:tailEnd/>
          </a:ln>
        </p:spPr>
        <p:txBody>
          <a:bodyPr>
            <a:spAutoFit/>
          </a:bodyPr>
          <a:lstStyle/>
          <a:p>
            <a:pPr algn="just">
              <a:defRPr/>
            </a:pPr>
            <a:r>
              <a:rPr lang="en-IN" sz="2000" dirty="0" smtClean="0">
                <a:solidFill>
                  <a:srgbClr val="005A9E"/>
                </a:solidFill>
              </a:rPr>
              <a:t>During 1991-95, 1640 articles were published in peer reviewed journals and rest published in note, review, individual proceedings, editorial, review etc out of 1640, 38 articles were published either in proceedings series or book series. Most of the articles published in international journals. These articles were published in 51 journals out these three articles were published in Indian journals. Highest numbers of articles (252) were published in Indian Journal of Radio Space Physics. Other journals Astrophysics and Space Science (219), Physical review D (208), Physics Letters B (206), Astrophysical Journal (136) were published more than 100 articles each. Four journals published between 50-100 articles, 11 journals published between 10-15 articles and 31 journals published ten or less articles. </a:t>
            </a:r>
          </a:p>
        </p:txBody>
      </p:sp>
      <p:sp>
        <p:nvSpPr>
          <p:cNvPr id="18435" name="TextBox 3"/>
          <p:cNvSpPr txBox="1">
            <a:spLocks noChangeArrowheads="1"/>
          </p:cNvSpPr>
          <p:nvPr/>
        </p:nvSpPr>
        <p:spPr bwMode="auto">
          <a:xfrm>
            <a:off x="2792922" y="209491"/>
            <a:ext cx="3565400" cy="461665"/>
          </a:xfrm>
          <a:prstGeom prst="rect">
            <a:avLst/>
          </a:prstGeom>
          <a:noFill/>
          <a:ln w="9525">
            <a:noFill/>
            <a:miter lim="800000"/>
            <a:headEnd/>
            <a:tailEnd/>
          </a:ln>
        </p:spPr>
        <p:txBody>
          <a:bodyPr wrap="none">
            <a:spAutoFit/>
          </a:bodyPr>
          <a:lstStyle/>
          <a:p>
            <a:pPr algn="ctr"/>
            <a:r>
              <a:rPr lang="en-IN" sz="2400" b="1" dirty="0" smtClean="0">
                <a:solidFill>
                  <a:srgbClr val="FF0000"/>
                </a:solidFill>
              </a:rPr>
              <a:t>Distribution of journals</a:t>
            </a:r>
            <a:endParaRPr lang="en-US" sz="2400" b="1" dirty="0">
              <a:solidFill>
                <a:srgbClr val="FF0000"/>
              </a:solidFill>
            </a:endParaRPr>
          </a:p>
        </p:txBody>
      </p:sp>
      <p:sp>
        <p:nvSpPr>
          <p:cNvPr id="4"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4"/>
          <p:cNvSpPr txBox="1">
            <a:spLocks noChangeArrowheads="1"/>
          </p:cNvSpPr>
          <p:nvPr/>
        </p:nvSpPr>
        <p:spPr bwMode="auto">
          <a:xfrm>
            <a:off x="457200" y="71736"/>
            <a:ext cx="8440131" cy="461665"/>
          </a:xfrm>
          <a:prstGeom prst="rect">
            <a:avLst/>
          </a:prstGeom>
          <a:noFill/>
          <a:ln w="9525">
            <a:noFill/>
            <a:miter lim="800000"/>
            <a:headEnd/>
            <a:tailEnd/>
          </a:ln>
        </p:spPr>
        <p:txBody>
          <a:bodyPr wrap="none">
            <a:spAutoFit/>
          </a:bodyPr>
          <a:lstStyle/>
          <a:p>
            <a:r>
              <a:rPr lang="en-US" sz="2400" b="1" dirty="0" smtClean="0">
                <a:solidFill>
                  <a:srgbClr val="FF0000"/>
                </a:solidFill>
              </a:rPr>
              <a:t>Paper Published in Different Journals during 1991 - 1995</a:t>
            </a:r>
            <a:endParaRPr lang="en-US" sz="2400" dirty="0">
              <a:solidFill>
                <a:srgbClr val="FF0000"/>
              </a:solidFill>
            </a:endParaRPr>
          </a:p>
        </p:txBody>
      </p:sp>
      <p:graphicFrame>
        <p:nvGraphicFramePr>
          <p:cNvPr id="5" name="Chart 4"/>
          <p:cNvGraphicFramePr/>
          <p:nvPr/>
        </p:nvGraphicFramePr>
        <p:xfrm>
          <a:off x="838200" y="1524000"/>
          <a:ext cx="7696199"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447800" y="990600"/>
            <a:ext cx="5407442" cy="400110"/>
          </a:xfrm>
          <a:prstGeom prst="rect">
            <a:avLst/>
          </a:prstGeom>
          <a:noFill/>
        </p:spPr>
        <p:txBody>
          <a:bodyPr wrap="none" rtlCol="0">
            <a:spAutoFit/>
          </a:bodyPr>
          <a:lstStyle/>
          <a:p>
            <a:r>
              <a:rPr lang="en-US" sz="2000" dirty="0" smtClean="0">
                <a:solidFill>
                  <a:srgbClr val="005A9E"/>
                </a:solidFill>
              </a:rPr>
              <a:t>Graph 2: Paper published in different journals </a:t>
            </a:r>
            <a:endParaRPr lang="en-IN" sz="2000" dirty="0">
              <a:solidFill>
                <a:srgbClr val="005A9E"/>
              </a:solidFill>
            </a:endParaRPr>
          </a:p>
        </p:txBody>
      </p:sp>
      <p:sp>
        <p:nvSpPr>
          <p:cNvPr id="6"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7" name="Slide Number Placeholder 6"/>
          <p:cNvSpPr>
            <a:spLocks noGrp="1"/>
          </p:cNvSpPr>
          <p:nvPr>
            <p:ph type="sldNum" sz="quarter" idx="12"/>
          </p:nvPr>
        </p:nvSpPr>
        <p:spPr/>
        <p:txBody>
          <a:bodyPr/>
          <a:lstStyle/>
          <a:p>
            <a:pPr>
              <a:defRPr/>
            </a:pPr>
            <a:fld id="{FBB7BE69-B671-4E3B-ADAA-6AE9DB9C175E}"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4"/>
          <p:cNvSpPr txBox="1">
            <a:spLocks noChangeArrowheads="1"/>
          </p:cNvSpPr>
          <p:nvPr/>
        </p:nvSpPr>
        <p:spPr bwMode="auto">
          <a:xfrm>
            <a:off x="457200" y="71736"/>
            <a:ext cx="8423140" cy="461665"/>
          </a:xfrm>
          <a:prstGeom prst="rect">
            <a:avLst/>
          </a:prstGeom>
          <a:noFill/>
          <a:ln w="9525">
            <a:noFill/>
            <a:miter lim="800000"/>
            <a:headEnd/>
            <a:tailEnd/>
          </a:ln>
        </p:spPr>
        <p:txBody>
          <a:bodyPr wrap="none">
            <a:spAutoFit/>
          </a:bodyPr>
          <a:lstStyle/>
          <a:p>
            <a:r>
              <a:rPr lang="en-US" sz="2400" b="1" dirty="0" smtClean="0">
                <a:solidFill>
                  <a:srgbClr val="FF0000"/>
                </a:solidFill>
              </a:rPr>
              <a:t>Paper Published in Different Journals during 2011 - 2015</a:t>
            </a:r>
            <a:endParaRPr lang="en-US" sz="2400" dirty="0">
              <a:solidFill>
                <a:srgbClr val="FF0000"/>
              </a:solidFill>
            </a:endParaRPr>
          </a:p>
        </p:txBody>
      </p:sp>
      <p:sp>
        <p:nvSpPr>
          <p:cNvPr id="6"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9" name="TextBox 8"/>
          <p:cNvSpPr txBox="1"/>
          <p:nvPr/>
        </p:nvSpPr>
        <p:spPr>
          <a:xfrm>
            <a:off x="228600" y="1447800"/>
            <a:ext cx="8762999" cy="4370427"/>
          </a:xfrm>
          <a:prstGeom prst="rect">
            <a:avLst/>
          </a:prstGeom>
          <a:noFill/>
        </p:spPr>
        <p:txBody>
          <a:bodyPr wrap="square" rtlCol="0">
            <a:spAutoFit/>
          </a:bodyPr>
          <a:lstStyle/>
          <a:p>
            <a:pPr algn="just"/>
            <a:r>
              <a:rPr lang="en-IN" sz="2000" dirty="0" smtClean="0">
                <a:solidFill>
                  <a:srgbClr val="005A9E"/>
                </a:solidFill>
              </a:rPr>
              <a:t>During 2011-15, 4581 articles were published in peer reviewed journals and rest published in correction, editorial material, news item, book chapter, biographical item etc out of 4581 articles, 42 articles were published either in proceedings series or book series. Highest numbers of articles were published in Physical Review D (1067). MNRAS (515), Astrophysics and Space Science (490), Physics Letters B (419), and Astrophysical Journal (385) were among the top five journals chosen to publish articles by researchers. Four journals published between 100-250 articles. Nine journals published between 50-100 articles. 13 journals published between 10-49 articles. 21 journals published less than 10 articles.</a:t>
            </a:r>
            <a:endParaRPr lang="en-US" sz="2000" dirty="0" smtClean="0">
              <a:solidFill>
                <a:srgbClr val="005A9E"/>
              </a:solidFill>
            </a:endParaRPr>
          </a:p>
          <a:p>
            <a:pPr algn="just"/>
            <a:r>
              <a:rPr lang="en-IN" sz="2000" dirty="0" smtClean="0">
                <a:solidFill>
                  <a:srgbClr val="005A9E"/>
                </a:solidFill>
              </a:rPr>
              <a:t>It shows Indian researchers are particular about their research publication and they prefer to publish their papers in the International journals with high impact factor. </a:t>
            </a:r>
            <a:endParaRPr lang="en-US" sz="2000" dirty="0" smtClean="0">
              <a:solidFill>
                <a:srgbClr val="005A9E"/>
              </a:solidFill>
            </a:endParaRPr>
          </a:p>
          <a:p>
            <a:pPr algn="just"/>
            <a:endParaRPr lang="en-US" sz="2000" dirty="0">
              <a:solidFill>
                <a:srgbClr val="005A9E"/>
              </a:solidFill>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4"/>
          <p:cNvSpPr txBox="1">
            <a:spLocks noChangeArrowheads="1"/>
          </p:cNvSpPr>
          <p:nvPr/>
        </p:nvSpPr>
        <p:spPr bwMode="auto">
          <a:xfrm>
            <a:off x="457200" y="71736"/>
            <a:ext cx="8423140" cy="461665"/>
          </a:xfrm>
          <a:prstGeom prst="rect">
            <a:avLst/>
          </a:prstGeom>
          <a:noFill/>
          <a:ln w="9525">
            <a:noFill/>
            <a:miter lim="800000"/>
            <a:headEnd/>
            <a:tailEnd/>
          </a:ln>
        </p:spPr>
        <p:txBody>
          <a:bodyPr wrap="none">
            <a:spAutoFit/>
          </a:bodyPr>
          <a:lstStyle/>
          <a:p>
            <a:r>
              <a:rPr lang="en-US" sz="2400" b="1" dirty="0" smtClean="0">
                <a:solidFill>
                  <a:srgbClr val="FF0000"/>
                </a:solidFill>
              </a:rPr>
              <a:t>Paper Published in Different Journals during 2011 - 2015</a:t>
            </a:r>
            <a:endParaRPr lang="en-US" sz="2400" dirty="0">
              <a:solidFill>
                <a:srgbClr val="FF0000"/>
              </a:solidFill>
            </a:endParaRPr>
          </a:p>
        </p:txBody>
      </p:sp>
      <p:graphicFrame>
        <p:nvGraphicFramePr>
          <p:cNvPr id="10" name="Table 9"/>
          <p:cNvGraphicFramePr>
            <a:graphicFrameLocks noGrp="1"/>
          </p:cNvGraphicFramePr>
          <p:nvPr/>
        </p:nvGraphicFramePr>
        <p:xfrm>
          <a:off x="228600" y="828656"/>
          <a:ext cx="8382000" cy="6239256"/>
        </p:xfrm>
        <a:graphic>
          <a:graphicData uri="http://schemas.openxmlformats.org/drawingml/2006/table">
            <a:tbl>
              <a:tblPr/>
              <a:tblGrid>
                <a:gridCol w="542069"/>
                <a:gridCol w="5327004"/>
                <a:gridCol w="1231368"/>
                <a:gridCol w="1281559"/>
              </a:tblGrid>
              <a:tr h="527407">
                <a:tc>
                  <a:txBody>
                    <a:bodyPr/>
                    <a:lstStyle/>
                    <a:p>
                      <a:pPr marL="0" marR="0">
                        <a:lnSpc>
                          <a:spcPct val="115000"/>
                        </a:lnSpc>
                        <a:spcBef>
                          <a:spcPts val="0"/>
                        </a:spcBef>
                        <a:spcAft>
                          <a:spcPts val="0"/>
                        </a:spcAft>
                      </a:pPr>
                      <a:r>
                        <a:rPr lang="en-IN" sz="1600" b="1" dirty="0" err="1">
                          <a:solidFill>
                            <a:srgbClr val="005A9E"/>
                          </a:solidFill>
                          <a:latin typeface="Arial" pitchFamily="34" charset="0"/>
                          <a:ea typeface="Times New Roman"/>
                          <a:cs typeface="Arial" pitchFamily="34" charset="0"/>
                        </a:rPr>
                        <a:t>Sl</a:t>
                      </a:r>
                      <a:r>
                        <a:rPr lang="en-IN" sz="1600" b="1" dirty="0">
                          <a:solidFill>
                            <a:srgbClr val="005A9E"/>
                          </a:solidFill>
                          <a:latin typeface="Arial" pitchFamily="34" charset="0"/>
                          <a:ea typeface="Times New Roman"/>
                          <a:cs typeface="Arial" pitchFamily="34" charset="0"/>
                        </a:rPr>
                        <a:t> </a:t>
                      </a:r>
                      <a:r>
                        <a:rPr lang="en-IN" sz="1600" b="1" dirty="0" smtClean="0">
                          <a:solidFill>
                            <a:srgbClr val="005A9E"/>
                          </a:solidFill>
                          <a:latin typeface="Arial" pitchFamily="34" charset="0"/>
                          <a:ea typeface="Times New Roman"/>
                          <a:cs typeface="Arial" pitchFamily="34" charset="0"/>
                        </a:rPr>
                        <a:t>No.</a:t>
                      </a:r>
                      <a:endParaRPr lang="en-US" sz="16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600" b="1" dirty="0">
                          <a:solidFill>
                            <a:srgbClr val="005A9E"/>
                          </a:solidFill>
                          <a:latin typeface="Arial" pitchFamily="34" charset="0"/>
                          <a:ea typeface="Times New Roman"/>
                          <a:cs typeface="Arial" pitchFamily="34" charset="0"/>
                        </a:rPr>
                        <a:t> </a:t>
                      </a:r>
                      <a:r>
                        <a:rPr lang="en-IN" sz="1600" b="1" dirty="0" smtClean="0">
                          <a:solidFill>
                            <a:srgbClr val="005A9E"/>
                          </a:solidFill>
                          <a:latin typeface="Arial" pitchFamily="34" charset="0"/>
                          <a:ea typeface="Times New Roman"/>
                          <a:cs typeface="Arial" pitchFamily="34" charset="0"/>
                        </a:rPr>
                        <a:t>Name of Journals</a:t>
                      </a:r>
                      <a:endParaRPr lang="en-US" sz="16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600" b="1" dirty="0" smtClean="0">
                          <a:solidFill>
                            <a:srgbClr val="005A9E"/>
                          </a:solidFill>
                          <a:latin typeface="Arial" pitchFamily="34" charset="0"/>
                          <a:ea typeface="Times New Roman"/>
                          <a:cs typeface="Arial" pitchFamily="34" charset="0"/>
                        </a:rPr>
                        <a:t>Paper Published</a:t>
                      </a:r>
                      <a:endParaRPr lang="en-US" sz="16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600" b="1" dirty="0">
                          <a:solidFill>
                            <a:srgbClr val="005A9E"/>
                          </a:solidFill>
                          <a:latin typeface="Arial" pitchFamily="34" charset="0"/>
                          <a:ea typeface="Times New Roman"/>
                          <a:cs typeface="Arial" pitchFamily="34" charset="0"/>
                        </a:rPr>
                        <a:t> % of 4581</a:t>
                      </a:r>
                      <a:endParaRPr lang="en-US" sz="16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Physical Review D</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1067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23.292 %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2</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Monthly Notices of the Royal Astronomical Society</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dirty="0">
                          <a:solidFill>
                            <a:srgbClr val="005A9E"/>
                          </a:solidFill>
                          <a:latin typeface="Arial" pitchFamily="34" charset="0"/>
                          <a:ea typeface="Times New Roman"/>
                          <a:cs typeface="Arial" pitchFamily="34" charset="0"/>
                        </a:rPr>
                        <a:t> 515 </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11.242 %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3</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Astrophysics and Space Science</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490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10.696 %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4</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Physics Letters B</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419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dirty="0">
                          <a:solidFill>
                            <a:srgbClr val="005A9E"/>
                          </a:solidFill>
                          <a:latin typeface="Arial" pitchFamily="34" charset="0"/>
                          <a:ea typeface="Times New Roman"/>
                          <a:cs typeface="Arial" pitchFamily="34" charset="0"/>
                        </a:rPr>
                        <a:t>9.146 %</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5</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Astrophysical Journal</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385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dirty="0">
                          <a:solidFill>
                            <a:srgbClr val="005A9E"/>
                          </a:solidFill>
                          <a:latin typeface="Arial" pitchFamily="34" charset="0"/>
                          <a:ea typeface="Times New Roman"/>
                          <a:cs typeface="Arial" pitchFamily="34" charset="0"/>
                        </a:rPr>
                        <a:t>8.404 %</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6</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Astronomy Astrophysics</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248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5.414 %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7</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Advances in Space Research</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176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3.842 %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8</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Journal of Geophysical Research Space Physics</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159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3.471 %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9</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Journal of Cosmology and </a:t>
                      </a:r>
                      <a:r>
                        <a:rPr lang="en-IN" sz="1800" dirty="0" err="1" smtClean="0">
                          <a:solidFill>
                            <a:srgbClr val="005A9E"/>
                          </a:solidFill>
                          <a:latin typeface="Arial" pitchFamily="34" charset="0"/>
                          <a:ea typeface="Times New Roman"/>
                          <a:cs typeface="Arial" pitchFamily="34" charset="0"/>
                        </a:rPr>
                        <a:t>Astroparticle</a:t>
                      </a:r>
                      <a:r>
                        <a:rPr lang="en-IN" sz="1800" dirty="0" smtClean="0">
                          <a:solidFill>
                            <a:srgbClr val="005A9E"/>
                          </a:solidFill>
                          <a:latin typeface="Arial" pitchFamily="34" charset="0"/>
                          <a:ea typeface="Times New Roman"/>
                          <a:cs typeface="Arial" pitchFamily="34" charset="0"/>
                        </a:rPr>
                        <a:t> Physics</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105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2.292 %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10</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Classical and Quantum Gravity</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96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2.096 %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11</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International Journal of Modern Physics D</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87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1.899 %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12</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General Relativity and Gravitation</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78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1.703 %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13</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Astrophysical Journal Letters</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74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1.615 %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14</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Solar Physics</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73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1.594 %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15</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err="1" smtClean="0">
                          <a:solidFill>
                            <a:srgbClr val="005A9E"/>
                          </a:solidFill>
                          <a:latin typeface="Arial" pitchFamily="34" charset="0"/>
                          <a:ea typeface="Times New Roman"/>
                          <a:cs typeface="Arial" pitchFamily="34" charset="0"/>
                        </a:rPr>
                        <a:t>Annales</a:t>
                      </a:r>
                      <a:r>
                        <a:rPr lang="en-IN" sz="1800" dirty="0" smtClean="0">
                          <a:solidFill>
                            <a:srgbClr val="005A9E"/>
                          </a:solidFill>
                          <a:latin typeface="Arial" pitchFamily="34" charset="0"/>
                          <a:ea typeface="Times New Roman"/>
                          <a:cs typeface="Arial" pitchFamily="34" charset="0"/>
                        </a:rPr>
                        <a:t> </a:t>
                      </a:r>
                      <a:r>
                        <a:rPr lang="en-IN" sz="1800" dirty="0" err="1" smtClean="0">
                          <a:solidFill>
                            <a:srgbClr val="005A9E"/>
                          </a:solidFill>
                          <a:latin typeface="Arial" pitchFamily="34" charset="0"/>
                          <a:ea typeface="Times New Roman"/>
                          <a:cs typeface="Arial" pitchFamily="34" charset="0"/>
                        </a:rPr>
                        <a:t>Geophysicae</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70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1.528 %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16</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Journal of Astrophysics and Astronomy</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57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1.244 %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17</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Research In Astronomy and Astrophysics</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57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dirty="0">
                          <a:solidFill>
                            <a:srgbClr val="005A9E"/>
                          </a:solidFill>
                          <a:latin typeface="Arial" pitchFamily="34" charset="0"/>
                          <a:ea typeface="Times New Roman"/>
                          <a:cs typeface="Arial" pitchFamily="34" charset="0"/>
                        </a:rPr>
                        <a:t>1.244 %</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666">
                <a:tc>
                  <a:txBody>
                    <a:bodyPr/>
                    <a:lstStyle/>
                    <a:p>
                      <a:r>
                        <a:rPr lang="en-US" sz="1800" dirty="0" smtClean="0">
                          <a:solidFill>
                            <a:srgbClr val="005A9E"/>
                          </a:solidFill>
                          <a:latin typeface="Arial" pitchFamily="34" charset="0"/>
                          <a:cs typeface="Arial" pitchFamily="34" charset="0"/>
                        </a:rPr>
                        <a:t>18</a:t>
                      </a:r>
                      <a:endParaRPr lang="en-US" sz="1800" dirty="0">
                        <a:solidFill>
                          <a:srgbClr val="005A9E"/>
                        </a:solidFill>
                        <a:latin typeface="Arial" pitchFamily="34" charset="0"/>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IN" sz="1800" dirty="0" smtClean="0">
                          <a:solidFill>
                            <a:srgbClr val="005A9E"/>
                          </a:solidFill>
                          <a:latin typeface="Arial" pitchFamily="34" charset="0"/>
                          <a:ea typeface="Times New Roman"/>
                          <a:cs typeface="Arial" pitchFamily="34" charset="0"/>
                        </a:rPr>
                        <a:t>New Astronomy</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a:solidFill>
                            <a:srgbClr val="005A9E"/>
                          </a:solidFill>
                          <a:latin typeface="Arial" pitchFamily="34" charset="0"/>
                          <a:ea typeface="Times New Roman"/>
                          <a:cs typeface="Arial" pitchFamily="34" charset="0"/>
                        </a:rPr>
                        <a:t> 56 </a:t>
                      </a:r>
                      <a:endParaRPr lang="en-US" sz="180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800" dirty="0">
                          <a:solidFill>
                            <a:srgbClr val="005A9E"/>
                          </a:solidFill>
                          <a:latin typeface="Arial" pitchFamily="34" charset="0"/>
                          <a:ea typeface="Times New Roman"/>
                          <a:cs typeface="Arial" pitchFamily="34" charset="0"/>
                        </a:rPr>
                        <a:t>1.222 %</a:t>
                      </a:r>
                      <a:endParaRPr lang="en-US" sz="1800" dirty="0">
                        <a:solidFill>
                          <a:srgbClr val="005A9E"/>
                        </a:solidFill>
                        <a:latin typeface="Arial" pitchFamily="34" charset="0"/>
                        <a:ea typeface="Calibri"/>
                        <a:cs typeface="Arial" pitchFamily="34" charset="0"/>
                      </a:endParaRPr>
                    </a:p>
                  </a:txBody>
                  <a:tcPr marL="65705" marR="657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17</a:t>
            </a:fld>
            <a:endParaRPr lang="en-US" dirty="0"/>
          </a:p>
        </p:txBody>
      </p:sp>
      <p:sp>
        <p:nvSpPr>
          <p:cNvPr id="5" name="TextBox 4"/>
          <p:cNvSpPr txBox="1"/>
          <p:nvPr/>
        </p:nvSpPr>
        <p:spPr>
          <a:xfrm>
            <a:off x="152400" y="457200"/>
            <a:ext cx="4679679" cy="400110"/>
          </a:xfrm>
          <a:prstGeom prst="rect">
            <a:avLst/>
          </a:prstGeom>
          <a:noFill/>
        </p:spPr>
        <p:txBody>
          <a:bodyPr wrap="none" rtlCol="0">
            <a:spAutoFit/>
          </a:bodyPr>
          <a:lstStyle/>
          <a:p>
            <a:r>
              <a:rPr lang="en-US" sz="2000" b="1" dirty="0" smtClean="0">
                <a:solidFill>
                  <a:srgbClr val="C00000"/>
                </a:solidFill>
              </a:rPr>
              <a:t>Table 2: Journals Preferred by Indian</a:t>
            </a:r>
            <a:endParaRPr lang="en-US" sz="2000" b="1"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2819400" y="0"/>
            <a:ext cx="3388556" cy="523220"/>
          </a:xfrm>
          <a:prstGeom prst="rect">
            <a:avLst/>
          </a:prstGeom>
          <a:noFill/>
          <a:ln w="9525">
            <a:noFill/>
            <a:miter lim="800000"/>
            <a:headEnd/>
            <a:tailEnd/>
          </a:ln>
        </p:spPr>
        <p:txBody>
          <a:bodyPr wrap="none">
            <a:spAutoFit/>
          </a:bodyPr>
          <a:lstStyle/>
          <a:p>
            <a:r>
              <a:rPr lang="en-IN" sz="2800" b="1" dirty="0" smtClean="0">
                <a:solidFill>
                  <a:srgbClr val="FF0000"/>
                </a:solidFill>
              </a:rPr>
              <a:t>Citations Analysis</a:t>
            </a:r>
            <a:r>
              <a:rPr lang="en-US" sz="2800" b="1" dirty="0" smtClean="0">
                <a:solidFill>
                  <a:srgbClr val="FF0000"/>
                </a:solidFill>
              </a:rPr>
              <a:t> </a:t>
            </a:r>
            <a:endParaRPr lang="en-US" sz="2800" dirty="0">
              <a:solidFill>
                <a:srgbClr val="FF0000"/>
              </a:solidFill>
            </a:endParaRPr>
          </a:p>
        </p:txBody>
      </p:sp>
      <p:sp>
        <p:nvSpPr>
          <p:cNvPr id="20483" name="TextBox 3"/>
          <p:cNvSpPr txBox="1">
            <a:spLocks noChangeArrowheads="1"/>
          </p:cNvSpPr>
          <p:nvPr/>
        </p:nvSpPr>
        <p:spPr bwMode="auto">
          <a:xfrm>
            <a:off x="457200" y="1993880"/>
            <a:ext cx="8229600" cy="3046988"/>
          </a:xfrm>
          <a:prstGeom prst="rect">
            <a:avLst/>
          </a:prstGeom>
          <a:noFill/>
          <a:ln w="9525">
            <a:noFill/>
            <a:miter lim="800000"/>
            <a:headEnd/>
            <a:tailEnd/>
          </a:ln>
        </p:spPr>
        <p:txBody>
          <a:bodyPr wrap="square">
            <a:spAutoFit/>
          </a:bodyPr>
          <a:lstStyle/>
          <a:p>
            <a:pPr algn="just"/>
            <a:r>
              <a:rPr lang="en-IN" sz="2400" dirty="0" smtClean="0">
                <a:solidFill>
                  <a:srgbClr val="005A9E"/>
                </a:solidFill>
              </a:rPr>
              <a:t>Study shows that Indian astronomy research articles are well cited. During 1991-95, highest number of papers (859) cited between 1-10 times. However, 341 papers are not cited even once. One article is cited 1043 times. During 2011 – 15, 2779 papers are cited between 1 – 10 times and 1266 papers are cited between 11 – 50 times. There are two papers which are cited 4072 times and one paper is cited 3857 times. </a:t>
            </a:r>
            <a:endParaRPr lang="en-US" sz="2400" dirty="0">
              <a:solidFill>
                <a:srgbClr val="005A9E"/>
              </a:solidFill>
            </a:endParaRPr>
          </a:p>
        </p:txBody>
      </p:sp>
      <p:sp>
        <p:nvSpPr>
          <p:cNvPr id="4"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1386141"/>
          <a:ext cx="8305800" cy="5148659"/>
        </p:xfrm>
        <a:graphic>
          <a:graphicData uri="http://schemas.openxmlformats.org/drawingml/2006/table">
            <a:tbl>
              <a:tblPr/>
              <a:tblGrid>
                <a:gridCol w="2768600"/>
                <a:gridCol w="2768600"/>
                <a:gridCol w="2768600"/>
              </a:tblGrid>
              <a:tr h="1033859">
                <a:tc>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Citation received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Number of papers (1991-1995)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Number of papers (2011-2015)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341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453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1 –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859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2779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11 – 50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1266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50 –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122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101 –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201 – 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301 – 400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300 – 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5A9E"/>
                          </a:solidFill>
                          <a:latin typeface="Arial" pitchFamily="34" charset="0"/>
                          <a:ea typeface="Calibri"/>
                          <a:cs typeface="Arial"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5A9E"/>
                          </a:solidFill>
                          <a:latin typeface="Arial" pitchFamily="34" charset="0"/>
                          <a:ea typeface="Calibri"/>
                          <a:cs typeface="Arial"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255353" y="147936"/>
            <a:ext cx="2840649" cy="461665"/>
          </a:xfrm>
          <a:prstGeom prst="rect">
            <a:avLst/>
          </a:prstGeom>
          <a:noFill/>
        </p:spPr>
        <p:txBody>
          <a:bodyPr wrap="none" rtlCol="0">
            <a:spAutoFit/>
          </a:bodyPr>
          <a:lstStyle/>
          <a:p>
            <a:r>
              <a:rPr lang="en-US" sz="2400" b="1" dirty="0" smtClean="0">
                <a:solidFill>
                  <a:srgbClr val="FF0000"/>
                </a:solidFill>
              </a:rPr>
              <a:t>Citations Analysis</a:t>
            </a:r>
            <a:endParaRPr lang="en-IN" sz="2400" b="1" dirty="0">
              <a:solidFill>
                <a:srgbClr val="FF0000"/>
              </a:solidFill>
            </a:endParaRPr>
          </a:p>
        </p:txBody>
      </p:sp>
      <p:sp>
        <p:nvSpPr>
          <p:cNvPr id="4" name="TextBox 3"/>
          <p:cNvSpPr txBox="1"/>
          <p:nvPr/>
        </p:nvSpPr>
        <p:spPr>
          <a:xfrm>
            <a:off x="457200" y="685799"/>
            <a:ext cx="7525009" cy="400110"/>
          </a:xfrm>
          <a:prstGeom prst="rect">
            <a:avLst/>
          </a:prstGeom>
          <a:noFill/>
        </p:spPr>
        <p:txBody>
          <a:bodyPr wrap="none" rtlCol="0">
            <a:spAutoFit/>
          </a:bodyPr>
          <a:lstStyle/>
          <a:p>
            <a:r>
              <a:rPr lang="en-US" sz="2000" b="1" dirty="0" smtClean="0">
                <a:solidFill>
                  <a:srgbClr val="C00000"/>
                </a:solidFill>
              </a:rPr>
              <a:t>Table 3: Papers distribution by citations  received per paper </a:t>
            </a:r>
            <a:endParaRPr lang="en-IN" sz="2000" b="1" dirty="0">
              <a:solidFill>
                <a:srgbClr val="C00000"/>
              </a:solidFill>
            </a:endParaRPr>
          </a:p>
        </p:txBody>
      </p:sp>
      <p:sp>
        <p:nvSpPr>
          <p:cNvPr id="5" name="TextBox 2"/>
          <p:cNvSpPr txBox="1">
            <a:spLocks noChangeArrowheads="1"/>
          </p:cNvSpPr>
          <p:nvPr/>
        </p:nvSpPr>
        <p:spPr bwMode="auto">
          <a:xfrm>
            <a:off x="7805172" y="6488668"/>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6" name="Slide Number Placeholder 5"/>
          <p:cNvSpPr>
            <a:spLocks noGrp="1"/>
          </p:cNvSpPr>
          <p:nvPr>
            <p:ph type="sldNum" sz="quarter" idx="12"/>
          </p:nvPr>
        </p:nvSpPr>
        <p:spPr/>
        <p:txBody>
          <a:bodyPr/>
          <a:lstStyle/>
          <a:p>
            <a:pPr>
              <a:defRPr/>
            </a:pPr>
            <a:fld id="{FBB7BE69-B671-4E3B-ADAA-6AE9DB9C175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228600" y="381000"/>
            <a:ext cx="8534400" cy="6324808"/>
          </a:xfrm>
          <a:prstGeom prst="rect">
            <a:avLst/>
          </a:prstGeom>
          <a:noFill/>
          <a:ln w="9525">
            <a:noFill/>
            <a:miter lim="800000"/>
            <a:headEnd/>
            <a:tailEnd/>
          </a:ln>
        </p:spPr>
        <p:txBody>
          <a:bodyPr wrap="square">
            <a:spAutoFit/>
          </a:bodyPr>
          <a:lstStyle/>
          <a:p>
            <a:pPr algn="just">
              <a:lnSpc>
                <a:spcPct val="150000"/>
              </a:lnSpc>
            </a:pPr>
            <a:r>
              <a:rPr lang="en-IN" dirty="0">
                <a:solidFill>
                  <a:srgbClr val="0070C0"/>
                </a:solidFill>
              </a:rPr>
              <a:t>Astronomy is the oldest of the natural science. It is well known that the period of about seven centuries, from </a:t>
            </a:r>
            <a:r>
              <a:rPr lang="en-IN" dirty="0" err="1">
                <a:solidFill>
                  <a:srgbClr val="0070C0"/>
                </a:solidFill>
              </a:rPr>
              <a:t>Aryabhata</a:t>
            </a:r>
            <a:r>
              <a:rPr lang="en-IN" dirty="0">
                <a:solidFill>
                  <a:srgbClr val="0070C0"/>
                </a:solidFill>
              </a:rPr>
              <a:t> to </a:t>
            </a:r>
            <a:r>
              <a:rPr lang="en-IN" dirty="0" err="1">
                <a:solidFill>
                  <a:srgbClr val="0070C0"/>
                </a:solidFill>
              </a:rPr>
              <a:t>Bhaskaracharya</a:t>
            </a:r>
            <a:r>
              <a:rPr lang="en-IN" dirty="0">
                <a:solidFill>
                  <a:srgbClr val="0070C0"/>
                </a:solidFill>
              </a:rPr>
              <a:t> II (c. 476-1150), was the golden age of Indian astronomy. To identify research trends and the growth of knowledge in scientific field, it is essential tool to measure the scientific publications in the field. This study analyses the publications of Astronomy research in India published during 1991-1995 and 2011-2015. Study assess how astronomy progresses in India and their impact as reflected in the science citation index  over the period 1991-1995 and 2011-2015. The publication output has been analysed using quantitative and qualitative indicators, such as the progress in research article publishing, change in authorship pattern, citation pattern shed during the 1991-1995 and 2011-2015, </a:t>
            </a:r>
            <a:r>
              <a:rPr lang="en-IN" dirty="0" smtClean="0">
                <a:solidFill>
                  <a:srgbClr val="0070C0"/>
                </a:solidFill>
              </a:rPr>
              <a:t>articles </a:t>
            </a:r>
            <a:r>
              <a:rPr lang="en-IN" dirty="0">
                <a:solidFill>
                  <a:srgbClr val="0070C0"/>
                </a:solidFill>
              </a:rPr>
              <a:t>received most citations, international collaboration with other countries. Further, the study investigated highly prolific authors and highly preferred </a:t>
            </a:r>
            <a:r>
              <a:rPr lang="en-IN" dirty="0" smtClean="0">
                <a:solidFill>
                  <a:srgbClr val="0070C0"/>
                </a:solidFill>
              </a:rPr>
              <a:t>journals. Author is from one of the FORSA institute therefore </a:t>
            </a:r>
            <a:r>
              <a:rPr lang="en-IN" dirty="0">
                <a:solidFill>
                  <a:srgbClr val="0070C0"/>
                </a:solidFill>
              </a:rPr>
              <a:t>a separate ranking to FORSA institutes in term of output, citation is also given. </a:t>
            </a:r>
            <a:endParaRPr lang="en-US" dirty="0">
              <a:solidFill>
                <a:srgbClr val="0070C0"/>
              </a:solidFill>
              <a:ea typeface="Times New Roman" pitchFamily="18" charset="0"/>
              <a:cs typeface="Arial" charset="0"/>
            </a:endParaRPr>
          </a:p>
        </p:txBody>
      </p:sp>
      <p:sp>
        <p:nvSpPr>
          <p:cNvPr id="3076" name="Rectangle 3"/>
          <p:cNvSpPr>
            <a:spLocks noChangeArrowheads="1"/>
          </p:cNvSpPr>
          <p:nvPr/>
        </p:nvSpPr>
        <p:spPr bwMode="auto">
          <a:xfrm>
            <a:off x="3981374" y="57090"/>
            <a:ext cx="1124026" cy="400110"/>
          </a:xfrm>
          <a:prstGeom prst="rect">
            <a:avLst/>
          </a:prstGeom>
          <a:noFill/>
          <a:ln w="9525">
            <a:noFill/>
            <a:miter lim="800000"/>
            <a:headEnd/>
            <a:tailEnd/>
          </a:ln>
        </p:spPr>
        <p:txBody>
          <a:bodyPr wrap="none">
            <a:spAutoFit/>
          </a:bodyPr>
          <a:lstStyle/>
          <a:p>
            <a:r>
              <a:rPr lang="en-US" sz="2000" dirty="0" smtClean="0">
                <a:solidFill>
                  <a:srgbClr val="FF0000"/>
                </a:solidFill>
                <a:ea typeface="Times New Roman" pitchFamily="18" charset="0"/>
                <a:cs typeface="Arial" charset="0"/>
              </a:rPr>
              <a:t>Abstract</a:t>
            </a:r>
            <a:endParaRPr lang="en-US" sz="2000" dirty="0">
              <a:solidFill>
                <a:srgbClr val="FF0000"/>
              </a:solidFill>
              <a:ea typeface="Times New Roman" pitchFamily="18" charset="0"/>
              <a:cs typeface="Arial" charset="0"/>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3429000" y="1"/>
            <a:ext cx="2840649" cy="461665"/>
          </a:xfrm>
          <a:prstGeom prst="rect">
            <a:avLst/>
          </a:prstGeom>
          <a:noFill/>
          <a:ln w="9525">
            <a:noFill/>
            <a:miter lim="800000"/>
            <a:headEnd/>
            <a:tailEnd/>
          </a:ln>
        </p:spPr>
        <p:txBody>
          <a:bodyPr wrap="none">
            <a:spAutoFit/>
          </a:bodyPr>
          <a:lstStyle/>
          <a:p>
            <a:r>
              <a:rPr lang="en-US" sz="2400" b="1" dirty="0" smtClean="0">
                <a:solidFill>
                  <a:srgbClr val="FF0000"/>
                </a:solidFill>
              </a:rPr>
              <a:t>Citations Analysis</a:t>
            </a:r>
            <a:endParaRPr lang="en-US" sz="2400" b="1" dirty="0">
              <a:solidFill>
                <a:srgbClr val="FF0000"/>
              </a:solidFill>
            </a:endParaRPr>
          </a:p>
        </p:txBody>
      </p:sp>
      <p:sp>
        <p:nvSpPr>
          <p:cNvPr id="21507" name="TextBox 2"/>
          <p:cNvSpPr txBox="1">
            <a:spLocks noChangeArrowheads="1"/>
          </p:cNvSpPr>
          <p:nvPr/>
        </p:nvSpPr>
        <p:spPr bwMode="auto">
          <a:xfrm>
            <a:off x="533400" y="762001"/>
            <a:ext cx="8077200" cy="1323439"/>
          </a:xfrm>
          <a:prstGeom prst="rect">
            <a:avLst/>
          </a:prstGeom>
          <a:noFill/>
          <a:ln w="9525">
            <a:noFill/>
            <a:miter lim="800000"/>
            <a:headEnd/>
            <a:tailEnd/>
          </a:ln>
        </p:spPr>
        <p:txBody>
          <a:bodyPr>
            <a:spAutoFit/>
          </a:bodyPr>
          <a:lstStyle/>
          <a:p>
            <a:pPr marL="95250" algn="just"/>
            <a:r>
              <a:rPr lang="en-IN" sz="2000" dirty="0" smtClean="0">
                <a:solidFill>
                  <a:srgbClr val="005A9E"/>
                </a:solidFill>
              </a:rPr>
              <a:t>Graph 3.1 shows that citations have consistently increased every year no matter number of papers published that particular year. During 1991 – 95, 1987 papers received 25506 citations and average citation per paper was 14.10 and h-index 68.</a:t>
            </a:r>
            <a:endParaRPr lang="en-US" dirty="0">
              <a:solidFill>
                <a:srgbClr val="005A9E"/>
              </a:solidFill>
              <a:cs typeface="Arial" charset="0"/>
            </a:endParaRPr>
          </a:p>
        </p:txBody>
      </p:sp>
      <p:graphicFrame>
        <p:nvGraphicFramePr>
          <p:cNvPr id="6" name="Chart 5"/>
          <p:cNvGraphicFramePr/>
          <p:nvPr/>
        </p:nvGraphicFramePr>
        <p:xfrm>
          <a:off x="381000" y="2190466"/>
          <a:ext cx="8382000" cy="367693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7" name="Slide Number Placeholder 6"/>
          <p:cNvSpPr>
            <a:spLocks noGrp="1"/>
          </p:cNvSpPr>
          <p:nvPr>
            <p:ph type="sldNum" sz="quarter" idx="12"/>
          </p:nvPr>
        </p:nvSpPr>
        <p:spPr/>
        <p:txBody>
          <a:bodyPr/>
          <a:lstStyle/>
          <a:p>
            <a:pPr>
              <a:defRPr/>
            </a:pPr>
            <a:fld id="{FBB7BE69-B671-4E3B-ADAA-6AE9DB9C175E}"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1752600"/>
          <a:ext cx="8763000" cy="43433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28600" y="838200"/>
            <a:ext cx="8629285" cy="400110"/>
          </a:xfrm>
          <a:prstGeom prst="rect">
            <a:avLst/>
          </a:prstGeom>
          <a:noFill/>
        </p:spPr>
        <p:txBody>
          <a:bodyPr wrap="none" rtlCol="0">
            <a:spAutoFit/>
          </a:bodyPr>
          <a:lstStyle/>
          <a:p>
            <a:r>
              <a:rPr lang="en-US" sz="2000" b="1" dirty="0" smtClean="0">
                <a:solidFill>
                  <a:srgbClr val="005A9E"/>
                </a:solidFill>
              </a:rPr>
              <a:t>Graph 3.2: Cumulative Citations for paper published during 1991-1995</a:t>
            </a:r>
            <a:endParaRPr lang="en-IN" sz="2000" b="1" dirty="0">
              <a:solidFill>
                <a:srgbClr val="005A9E"/>
              </a:solidFill>
            </a:endParaRPr>
          </a:p>
        </p:txBody>
      </p:sp>
      <p:sp>
        <p:nvSpPr>
          <p:cNvPr id="4" name="TextBox 1"/>
          <p:cNvSpPr txBox="1">
            <a:spLocks noChangeArrowheads="1"/>
          </p:cNvSpPr>
          <p:nvPr/>
        </p:nvSpPr>
        <p:spPr bwMode="auto">
          <a:xfrm>
            <a:off x="3352802" y="76200"/>
            <a:ext cx="2176621" cy="369332"/>
          </a:xfrm>
          <a:prstGeom prst="rect">
            <a:avLst/>
          </a:prstGeom>
          <a:noFill/>
          <a:ln w="9525">
            <a:noFill/>
            <a:miter lim="800000"/>
            <a:headEnd/>
            <a:tailEnd/>
          </a:ln>
        </p:spPr>
        <p:txBody>
          <a:bodyPr wrap="none">
            <a:spAutoFit/>
          </a:bodyPr>
          <a:lstStyle/>
          <a:p>
            <a:r>
              <a:rPr lang="en-US" b="1" dirty="0" smtClean="0">
                <a:solidFill>
                  <a:srgbClr val="FF0000"/>
                </a:solidFill>
              </a:rPr>
              <a:t>Citations Analysis</a:t>
            </a:r>
            <a:endParaRPr lang="en-US" b="1" dirty="0">
              <a:solidFill>
                <a:srgbClr val="FF0000"/>
              </a:solidFill>
            </a:endParaRPr>
          </a:p>
        </p:txBody>
      </p:sp>
      <p:sp>
        <p:nvSpPr>
          <p:cNvPr id="5"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6" name="Slide Number Placeholder 5"/>
          <p:cNvSpPr>
            <a:spLocks noGrp="1"/>
          </p:cNvSpPr>
          <p:nvPr>
            <p:ph type="sldNum" sz="quarter" idx="12"/>
          </p:nvPr>
        </p:nvSpPr>
        <p:spPr/>
        <p:txBody>
          <a:bodyPr/>
          <a:lstStyle/>
          <a:p>
            <a:pPr>
              <a:defRPr/>
            </a:pPr>
            <a:fld id="{FBB7BE69-B671-4E3B-ADAA-6AE9DB9C175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85801" y="3017520"/>
          <a:ext cx="7619998" cy="3169920"/>
        </p:xfrm>
        <a:graphic>
          <a:graphicData uri="http://schemas.openxmlformats.org/drawingml/2006/table">
            <a:tbl>
              <a:tblPr/>
              <a:tblGrid>
                <a:gridCol w="1328531"/>
                <a:gridCol w="1513654"/>
                <a:gridCol w="1470097"/>
                <a:gridCol w="1640246"/>
                <a:gridCol w="1667470"/>
              </a:tblGrid>
              <a:tr h="716280">
                <a:tc>
                  <a:txBody>
                    <a:bodyPr/>
                    <a:lstStyle/>
                    <a:p>
                      <a:pPr algn="ctr">
                        <a:lnSpc>
                          <a:spcPct val="115000"/>
                        </a:lnSpc>
                        <a:spcAft>
                          <a:spcPts val="0"/>
                        </a:spcAft>
                      </a:pPr>
                      <a:r>
                        <a:rPr lang="en-US" sz="2000" b="1" dirty="0">
                          <a:solidFill>
                            <a:srgbClr val="005A9E"/>
                          </a:solidFill>
                          <a:latin typeface="Arial" pitchFamily="34" charset="0"/>
                          <a:ea typeface="Times New Roman"/>
                          <a:cs typeface="Arial" pitchFamily="34" charset="0"/>
                        </a:rPr>
                        <a:t>Year</a:t>
                      </a:r>
                      <a:endParaRPr lang="en-IN" sz="20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5A9E"/>
                          </a:solidFill>
                          <a:latin typeface="Arial" pitchFamily="34" charset="0"/>
                          <a:ea typeface="Times New Roman"/>
                          <a:cs typeface="Arial" pitchFamily="34" charset="0"/>
                        </a:rPr>
                        <a:t>Article Published </a:t>
                      </a:r>
                      <a:endParaRPr lang="en-IN" sz="2000" b="1">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solidFill>
                            <a:srgbClr val="005A9E"/>
                          </a:solidFill>
                          <a:latin typeface="Arial" pitchFamily="34" charset="0"/>
                          <a:ea typeface="Times New Roman"/>
                          <a:cs typeface="Arial" pitchFamily="34" charset="0"/>
                        </a:rPr>
                        <a:t>Citations</a:t>
                      </a:r>
                      <a:endParaRPr lang="en-IN" sz="20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5A9E"/>
                          </a:solidFill>
                          <a:latin typeface="Arial" pitchFamily="34" charset="0"/>
                          <a:ea typeface="Times New Roman"/>
                          <a:cs typeface="Arial" pitchFamily="34" charset="0"/>
                        </a:rPr>
                        <a:t>cumulative articles</a:t>
                      </a:r>
                      <a:endParaRPr lang="en-IN" sz="2000" b="1">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solidFill>
                            <a:srgbClr val="005A9E"/>
                          </a:solidFill>
                          <a:latin typeface="Arial" pitchFamily="34" charset="0"/>
                          <a:ea typeface="Times New Roman"/>
                          <a:cs typeface="Arial" pitchFamily="34" charset="0"/>
                        </a:rPr>
                        <a:t>cumulative citations</a:t>
                      </a:r>
                      <a:endParaRPr lang="en-IN" sz="20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2011</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1175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dirty="0">
                          <a:solidFill>
                            <a:srgbClr val="005A9E"/>
                          </a:solidFill>
                          <a:latin typeface="Arial" pitchFamily="34" charset="0"/>
                          <a:ea typeface="Times New Roman"/>
                          <a:cs typeface="Arial" pitchFamily="34" charset="0"/>
                        </a:rPr>
                        <a:t>1103</a:t>
                      </a:r>
                      <a:endParaRPr lang="en-IN" sz="20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1175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1103</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2012</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1112</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4541</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2287</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5644</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2013</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1019</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8885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3306</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14529</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2014</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986</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13906</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4292</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28435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893</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15894</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5185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44329</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2016</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2000">
                        <a:solidFill>
                          <a:srgbClr val="005A9E"/>
                        </a:solidFill>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IN" sz="20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5185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60819</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2017</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2000">
                        <a:solidFill>
                          <a:srgbClr val="005A9E"/>
                        </a:solidFill>
                        <a:latin typeface="Arial"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IN" sz="20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5A9E"/>
                          </a:solidFill>
                          <a:latin typeface="Arial" pitchFamily="34" charset="0"/>
                          <a:ea typeface="Times New Roman"/>
                          <a:cs typeface="Arial" pitchFamily="34" charset="0"/>
                        </a:rPr>
                        <a:t>5185</a:t>
                      </a:r>
                      <a:endParaRPr lang="en-IN" sz="20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dirty="0">
                          <a:solidFill>
                            <a:srgbClr val="005A9E"/>
                          </a:solidFill>
                          <a:latin typeface="Arial" pitchFamily="34" charset="0"/>
                          <a:ea typeface="Times New Roman"/>
                          <a:cs typeface="Arial" pitchFamily="34" charset="0"/>
                        </a:rPr>
                        <a:t>64480</a:t>
                      </a:r>
                      <a:endParaRPr lang="en-IN" sz="20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457200" y="2514600"/>
            <a:ext cx="4842801" cy="338554"/>
          </a:xfrm>
          <a:prstGeom prst="rect">
            <a:avLst/>
          </a:prstGeom>
        </p:spPr>
        <p:txBody>
          <a:bodyPr wrap="none">
            <a:spAutoFit/>
          </a:bodyPr>
          <a:lstStyle/>
          <a:p>
            <a:r>
              <a:rPr lang="en-IN" sz="1600" b="1" dirty="0" smtClean="0">
                <a:solidFill>
                  <a:srgbClr val="C00000"/>
                </a:solidFill>
              </a:rPr>
              <a:t>Table 4: Year Wise Citations during 2011 – 2015 </a:t>
            </a:r>
            <a:endParaRPr lang="en-IN" sz="1600" b="1" dirty="0">
              <a:solidFill>
                <a:srgbClr val="C00000"/>
              </a:solidFill>
            </a:endParaRPr>
          </a:p>
        </p:txBody>
      </p:sp>
      <p:sp>
        <p:nvSpPr>
          <p:cNvPr id="5" name="TextBox 1"/>
          <p:cNvSpPr txBox="1">
            <a:spLocks noChangeArrowheads="1"/>
          </p:cNvSpPr>
          <p:nvPr/>
        </p:nvSpPr>
        <p:spPr bwMode="auto">
          <a:xfrm>
            <a:off x="3429002" y="0"/>
            <a:ext cx="2176621" cy="369332"/>
          </a:xfrm>
          <a:prstGeom prst="rect">
            <a:avLst/>
          </a:prstGeom>
          <a:noFill/>
          <a:ln w="9525">
            <a:noFill/>
            <a:miter lim="800000"/>
            <a:headEnd/>
            <a:tailEnd/>
          </a:ln>
        </p:spPr>
        <p:txBody>
          <a:bodyPr wrap="none">
            <a:spAutoFit/>
          </a:bodyPr>
          <a:lstStyle/>
          <a:p>
            <a:r>
              <a:rPr lang="en-US" b="1" dirty="0" smtClean="0">
                <a:solidFill>
                  <a:srgbClr val="FF0000"/>
                </a:solidFill>
              </a:rPr>
              <a:t>Citations Analysis</a:t>
            </a:r>
            <a:endParaRPr lang="en-US" b="1" dirty="0">
              <a:solidFill>
                <a:srgbClr val="FF0000"/>
              </a:solidFill>
            </a:endParaRPr>
          </a:p>
        </p:txBody>
      </p:sp>
      <p:sp>
        <p:nvSpPr>
          <p:cNvPr id="6" name="Rectangle 5"/>
          <p:cNvSpPr/>
          <p:nvPr/>
        </p:nvSpPr>
        <p:spPr>
          <a:xfrm>
            <a:off x="381000" y="762000"/>
            <a:ext cx="8229600" cy="1015663"/>
          </a:xfrm>
          <a:prstGeom prst="rect">
            <a:avLst/>
          </a:prstGeom>
        </p:spPr>
        <p:txBody>
          <a:bodyPr wrap="square">
            <a:spAutoFit/>
          </a:bodyPr>
          <a:lstStyle/>
          <a:p>
            <a:r>
              <a:rPr lang="en-IN" sz="2000" dirty="0" smtClean="0">
                <a:solidFill>
                  <a:srgbClr val="005A9E"/>
                </a:solidFill>
              </a:rPr>
              <a:t>Tables 4 and figures 3.3 show that number of citations increased every year. Number of papers publication have down ward trend during 2011-2015 but citation count increased every year.</a:t>
            </a:r>
            <a:endParaRPr lang="en-IN" sz="2000" dirty="0">
              <a:solidFill>
                <a:srgbClr val="005A9E"/>
              </a:solidFill>
            </a:endParaRPr>
          </a:p>
        </p:txBody>
      </p:sp>
      <p:sp>
        <p:nvSpPr>
          <p:cNvPr id="7" name="TextBox 2"/>
          <p:cNvSpPr txBox="1">
            <a:spLocks noChangeArrowheads="1"/>
          </p:cNvSpPr>
          <p:nvPr/>
        </p:nvSpPr>
        <p:spPr bwMode="auto">
          <a:xfrm>
            <a:off x="7620000" y="6488668"/>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8" name="Slide Number Placeholder 7"/>
          <p:cNvSpPr>
            <a:spLocks noGrp="1"/>
          </p:cNvSpPr>
          <p:nvPr>
            <p:ph type="sldNum" sz="quarter" idx="12"/>
          </p:nvPr>
        </p:nvSpPr>
        <p:spPr/>
        <p:txBody>
          <a:bodyPr/>
          <a:lstStyle/>
          <a:p>
            <a:pPr>
              <a:defRPr/>
            </a:pPr>
            <a:fld id="{FBB7BE69-B671-4E3B-ADAA-6AE9DB9C175E}"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457200" y="13716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81648" y="697468"/>
            <a:ext cx="7968913" cy="369332"/>
          </a:xfrm>
          <a:prstGeom prst="rect">
            <a:avLst/>
          </a:prstGeom>
          <a:noFill/>
        </p:spPr>
        <p:txBody>
          <a:bodyPr wrap="none" rtlCol="0">
            <a:spAutoFit/>
          </a:bodyPr>
          <a:lstStyle/>
          <a:p>
            <a:r>
              <a:rPr lang="en-US" b="1" dirty="0" smtClean="0">
                <a:solidFill>
                  <a:srgbClr val="005A9E"/>
                </a:solidFill>
              </a:rPr>
              <a:t>Graph 3.3: Cumulative Citations for paper published during 2011 - 2015</a:t>
            </a:r>
            <a:endParaRPr lang="en-IN" b="1" dirty="0">
              <a:solidFill>
                <a:srgbClr val="005A9E"/>
              </a:solidFill>
            </a:endParaRPr>
          </a:p>
        </p:txBody>
      </p:sp>
      <p:sp>
        <p:nvSpPr>
          <p:cNvPr id="5"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6" name="TextBox 1"/>
          <p:cNvSpPr txBox="1">
            <a:spLocks noChangeArrowheads="1"/>
          </p:cNvSpPr>
          <p:nvPr/>
        </p:nvSpPr>
        <p:spPr bwMode="auto">
          <a:xfrm>
            <a:off x="3429002" y="0"/>
            <a:ext cx="2176621" cy="369332"/>
          </a:xfrm>
          <a:prstGeom prst="rect">
            <a:avLst/>
          </a:prstGeom>
          <a:noFill/>
          <a:ln w="9525">
            <a:noFill/>
            <a:miter lim="800000"/>
            <a:headEnd/>
            <a:tailEnd/>
          </a:ln>
        </p:spPr>
        <p:txBody>
          <a:bodyPr wrap="none">
            <a:spAutoFit/>
          </a:bodyPr>
          <a:lstStyle/>
          <a:p>
            <a:r>
              <a:rPr lang="en-US" b="1" dirty="0" smtClean="0">
                <a:solidFill>
                  <a:srgbClr val="FF0000"/>
                </a:solidFill>
              </a:rPr>
              <a:t>Citations Analysis</a:t>
            </a:r>
            <a:endParaRPr lang="en-US" b="1" dirty="0">
              <a:solidFill>
                <a:srgbClr val="FF0000"/>
              </a:solidFill>
            </a:endParaRPr>
          </a:p>
        </p:txBody>
      </p:sp>
      <p:sp>
        <p:nvSpPr>
          <p:cNvPr id="7" name="Slide Number Placeholder 6"/>
          <p:cNvSpPr>
            <a:spLocks noGrp="1"/>
          </p:cNvSpPr>
          <p:nvPr>
            <p:ph type="sldNum" sz="quarter" idx="12"/>
          </p:nvPr>
        </p:nvSpPr>
        <p:spPr/>
        <p:txBody>
          <a:bodyPr/>
          <a:lstStyle/>
          <a:p>
            <a:pPr>
              <a:defRPr/>
            </a:pPr>
            <a:fld id="{FBB7BE69-B671-4E3B-ADAA-6AE9DB9C175E}"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371600"/>
            <a:ext cx="8610600" cy="3477875"/>
          </a:xfrm>
          <a:prstGeom prst="rect">
            <a:avLst/>
          </a:prstGeom>
        </p:spPr>
        <p:txBody>
          <a:bodyPr wrap="square">
            <a:spAutoFit/>
          </a:bodyPr>
          <a:lstStyle/>
          <a:p>
            <a:pPr algn="just"/>
            <a:r>
              <a:rPr lang="en-IN" sz="2000" dirty="0" smtClean="0">
                <a:solidFill>
                  <a:srgbClr val="005A9E"/>
                </a:solidFill>
              </a:rPr>
              <a:t>Indian astronomy research progresses with international collaboration. During 1991-1995, Indian researchers collaborated with researchers from about 50 countries, however collaboration reached 89 countries during 2011-2015. Indian astronomy researchers showed significant progress in collaborative research at international level during 2011-2015. During 1991-1995 USA (261), Germany(116), Italy(110), France (84), and Switzerland(74) were the among the top five counties which are preferred by researchers for collaboration. During 2011-2015, England and Russia were among top five countries. Researchers from USA(1590), Germany(1120), France (867), England(851) and Russia(808) were collaborated most with Indian researchers.</a:t>
            </a:r>
            <a:endParaRPr lang="en-IN" sz="2000" dirty="0">
              <a:solidFill>
                <a:srgbClr val="005A9E"/>
              </a:solidFill>
            </a:endParaRPr>
          </a:p>
        </p:txBody>
      </p:sp>
      <p:sp>
        <p:nvSpPr>
          <p:cNvPr id="4" name="TextBox 2"/>
          <p:cNvSpPr txBox="1">
            <a:spLocks noChangeArrowheads="1"/>
          </p:cNvSpPr>
          <p:nvPr/>
        </p:nvSpPr>
        <p:spPr bwMode="auto">
          <a:xfrm>
            <a:off x="2986714" y="0"/>
            <a:ext cx="3185487" cy="369332"/>
          </a:xfrm>
          <a:prstGeom prst="rect">
            <a:avLst/>
          </a:prstGeom>
          <a:noFill/>
          <a:ln w="9525">
            <a:noFill/>
            <a:miter lim="800000"/>
            <a:headEnd/>
            <a:tailEnd/>
          </a:ln>
        </p:spPr>
        <p:txBody>
          <a:bodyPr wrap="none">
            <a:spAutoFit/>
          </a:bodyPr>
          <a:lstStyle/>
          <a:p>
            <a:r>
              <a:rPr lang="en-US" b="1" dirty="0" smtClean="0">
                <a:solidFill>
                  <a:srgbClr val="C00000"/>
                </a:solidFill>
              </a:rPr>
              <a:t>International Collaboration </a:t>
            </a:r>
            <a:endParaRPr lang="en-US" b="1" dirty="0">
              <a:solidFill>
                <a:srgbClr val="C00000"/>
              </a:solidFill>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1" y="1143000"/>
          <a:ext cx="8534400" cy="5394224"/>
        </p:xfrm>
        <a:graphic>
          <a:graphicData uri="http://schemas.openxmlformats.org/drawingml/2006/table">
            <a:tbl>
              <a:tblPr/>
              <a:tblGrid>
                <a:gridCol w="667909"/>
                <a:gridCol w="1855304"/>
                <a:gridCol w="1515386"/>
                <a:gridCol w="990600"/>
                <a:gridCol w="1966686"/>
                <a:gridCol w="1538515"/>
              </a:tblGrid>
              <a:tr h="604532">
                <a:tc>
                  <a:txBody>
                    <a:bodyPr/>
                    <a:lstStyle/>
                    <a:p>
                      <a:pPr marL="0" indent="0">
                        <a:lnSpc>
                          <a:spcPct val="115000"/>
                        </a:lnSpc>
                        <a:spcAft>
                          <a:spcPts val="0"/>
                        </a:spcAft>
                      </a:pPr>
                      <a:r>
                        <a:rPr lang="en-US" sz="1800" b="1" dirty="0" err="1" smtClean="0">
                          <a:solidFill>
                            <a:srgbClr val="005A9E"/>
                          </a:solidFill>
                          <a:latin typeface="Arial" pitchFamily="34" charset="0"/>
                          <a:ea typeface="Times New Roman"/>
                          <a:cs typeface="Arial" pitchFamily="34" charset="0"/>
                        </a:rPr>
                        <a:t>Sl</a:t>
                      </a:r>
                      <a:r>
                        <a:rPr lang="en-US" sz="1800" b="1" dirty="0" smtClean="0">
                          <a:solidFill>
                            <a:srgbClr val="005A9E"/>
                          </a:solidFill>
                          <a:latin typeface="Arial" pitchFamily="34" charset="0"/>
                          <a:ea typeface="Times New Roman"/>
                          <a:cs typeface="Arial" pitchFamily="34" charset="0"/>
                        </a:rPr>
                        <a:t> </a:t>
                      </a:r>
                      <a:r>
                        <a:rPr lang="en-US" sz="1800" b="1" dirty="0">
                          <a:solidFill>
                            <a:srgbClr val="005A9E"/>
                          </a:solidFill>
                          <a:latin typeface="Arial" pitchFamily="34" charset="0"/>
                          <a:ea typeface="Times New Roman"/>
                          <a:cs typeface="Arial" pitchFamily="34" charset="0"/>
                        </a:rPr>
                        <a:t>No.</a:t>
                      </a:r>
                      <a:endParaRPr lang="en-IN" sz="1800" b="1"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dirty="0" smtClean="0">
                          <a:solidFill>
                            <a:srgbClr val="005A9E"/>
                          </a:solidFill>
                          <a:latin typeface="Arial" pitchFamily="34" charset="0"/>
                          <a:cs typeface="Arial" pitchFamily="34" charset="0"/>
                        </a:rPr>
                        <a:t>Country </a:t>
                      </a:r>
                      <a:endParaRPr lang="en-IN" sz="1800" b="1"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dirty="0" smtClean="0">
                          <a:solidFill>
                            <a:srgbClr val="005A9E"/>
                          </a:solidFill>
                          <a:latin typeface="Arial" pitchFamily="34" charset="0"/>
                          <a:cs typeface="Arial" pitchFamily="34" charset="0"/>
                        </a:rPr>
                        <a:t>Papers</a:t>
                      </a:r>
                      <a:r>
                        <a:rPr lang="en-US" sz="1800" b="1" baseline="0" dirty="0" smtClean="0">
                          <a:solidFill>
                            <a:srgbClr val="005A9E"/>
                          </a:solidFill>
                          <a:latin typeface="Arial" pitchFamily="34" charset="0"/>
                          <a:cs typeface="Arial" pitchFamily="34" charset="0"/>
                        </a:rPr>
                        <a:t> Collaborated</a:t>
                      </a:r>
                      <a:endParaRPr lang="en-IN" sz="1800" b="1"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dirty="0" err="1" smtClean="0">
                          <a:solidFill>
                            <a:srgbClr val="005A9E"/>
                          </a:solidFill>
                          <a:latin typeface="Arial" pitchFamily="34" charset="0"/>
                          <a:cs typeface="Arial" pitchFamily="34" charset="0"/>
                        </a:rPr>
                        <a:t>Sl</a:t>
                      </a:r>
                      <a:r>
                        <a:rPr lang="en-US" sz="1800" b="1" dirty="0" smtClean="0">
                          <a:solidFill>
                            <a:srgbClr val="005A9E"/>
                          </a:solidFill>
                          <a:latin typeface="Arial" pitchFamily="34" charset="0"/>
                          <a:cs typeface="Arial" pitchFamily="34" charset="0"/>
                        </a:rPr>
                        <a:t> No.</a:t>
                      </a:r>
                      <a:endParaRPr lang="en-IN" sz="1800" b="1"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dirty="0" smtClean="0">
                          <a:solidFill>
                            <a:srgbClr val="005A9E"/>
                          </a:solidFill>
                          <a:latin typeface="Arial" pitchFamily="34" charset="0"/>
                          <a:cs typeface="Arial" pitchFamily="34" charset="0"/>
                        </a:rPr>
                        <a:t>Country</a:t>
                      </a:r>
                      <a:endParaRPr lang="en-IN" sz="1800" b="1"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1" dirty="0" smtClean="0">
                          <a:solidFill>
                            <a:srgbClr val="005A9E"/>
                          </a:solidFill>
                          <a:latin typeface="Arial" pitchFamily="34" charset="0"/>
                          <a:cs typeface="Arial" pitchFamily="34" charset="0"/>
                        </a:rPr>
                        <a:t>Papers Collaborated</a:t>
                      </a:r>
                      <a:endParaRPr lang="en-IN" sz="1800" b="1"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1</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USA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261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13</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CANADA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43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2</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GERMANY</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116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14</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CYPRUS</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41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516">
                <a:tc>
                  <a:txBody>
                    <a:bodyPr/>
                    <a:lstStyle/>
                    <a:p>
                      <a:r>
                        <a:rPr lang="en-US" sz="1800" b="0" dirty="0" smtClean="0">
                          <a:solidFill>
                            <a:srgbClr val="005A9E"/>
                          </a:solidFill>
                          <a:latin typeface="Arial" pitchFamily="34" charset="0"/>
                          <a:cs typeface="Arial" pitchFamily="34" charset="0"/>
                        </a:rPr>
                        <a:t>3</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ITALY</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100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15</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SOUTH KOREA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38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4</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FRANCE</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84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16</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AUSTRALIA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31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290">
                <a:tc>
                  <a:txBody>
                    <a:bodyPr/>
                    <a:lstStyle/>
                    <a:p>
                      <a:r>
                        <a:rPr lang="en-US" sz="1800" b="0" dirty="0" smtClean="0">
                          <a:solidFill>
                            <a:srgbClr val="005A9E"/>
                          </a:solidFill>
                          <a:latin typeface="Arial" pitchFamily="34" charset="0"/>
                          <a:cs typeface="Arial" pitchFamily="34" charset="0"/>
                        </a:rPr>
                        <a:t>5</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SWITZERLAND</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74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17</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ROMANIA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25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6</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NETHERLANDS</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65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18</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TAIWAN</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23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7</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SPAIN</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64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19</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USSR</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23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8</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ENGLAND</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63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20</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BRAZIL</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21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516">
                <a:tc>
                  <a:txBody>
                    <a:bodyPr/>
                    <a:lstStyle/>
                    <a:p>
                      <a:r>
                        <a:rPr lang="en-US" sz="1800" b="0" dirty="0" smtClean="0">
                          <a:solidFill>
                            <a:srgbClr val="005A9E"/>
                          </a:solidFill>
                          <a:latin typeface="Arial" pitchFamily="34" charset="0"/>
                          <a:cs typeface="Arial" pitchFamily="34" charset="0"/>
                        </a:rPr>
                        <a:t>9</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PEOPLES R CHINA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60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21</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FINLAND</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21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10</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RUSSIA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55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22</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JAPAN</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18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11</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HUNGARY</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51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23</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CHILE</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15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21">
                <a:tc>
                  <a:txBody>
                    <a:bodyPr/>
                    <a:lstStyle/>
                    <a:p>
                      <a:r>
                        <a:rPr lang="en-US" sz="1800" b="0" dirty="0" smtClean="0">
                          <a:solidFill>
                            <a:srgbClr val="005A9E"/>
                          </a:solidFill>
                          <a:latin typeface="Arial" pitchFamily="34" charset="0"/>
                          <a:cs typeface="Arial" pitchFamily="34" charset="0"/>
                        </a:rPr>
                        <a:t>12</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BULGARIA</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solidFill>
                            <a:srgbClr val="005A9E"/>
                          </a:solidFill>
                          <a:latin typeface="Arial" pitchFamily="34" charset="0"/>
                          <a:ea typeface="Times New Roman"/>
                          <a:cs typeface="Arial" pitchFamily="34" charset="0"/>
                        </a:rPr>
                        <a:t> 50 </a:t>
                      </a:r>
                      <a:endParaRPr lang="en-IN" sz="1800" b="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24</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BELGIUM</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13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657">
                <a:tc>
                  <a:txBody>
                    <a:bodyPr/>
                    <a:lstStyle/>
                    <a:p>
                      <a:endParaRPr lang="en-IN" sz="1800"/>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800"/>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IN" sz="1800" dirty="0"/>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800" b="0" dirty="0" smtClean="0">
                          <a:solidFill>
                            <a:srgbClr val="005A9E"/>
                          </a:solidFill>
                          <a:latin typeface="Arial" pitchFamily="34" charset="0"/>
                          <a:cs typeface="Arial" pitchFamily="34" charset="0"/>
                        </a:rPr>
                        <a:t>25</a:t>
                      </a:r>
                      <a:endParaRPr lang="en-IN" sz="1800" b="0" dirty="0">
                        <a:solidFill>
                          <a:srgbClr val="005A9E"/>
                        </a:solidFill>
                        <a:latin typeface="Arial" pitchFamily="34" charset="0"/>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800" b="0" dirty="0">
                          <a:solidFill>
                            <a:srgbClr val="005A9E"/>
                          </a:solidFill>
                          <a:latin typeface="Arial" pitchFamily="34" charset="0"/>
                          <a:ea typeface="Times New Roman"/>
                          <a:cs typeface="Arial" pitchFamily="34" charset="0"/>
                        </a:rPr>
                        <a:t>NORTH IRELAND</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dirty="0">
                          <a:solidFill>
                            <a:srgbClr val="005A9E"/>
                          </a:solidFill>
                          <a:latin typeface="Arial" pitchFamily="34" charset="0"/>
                          <a:ea typeface="Times New Roman"/>
                          <a:cs typeface="Arial" pitchFamily="34" charset="0"/>
                        </a:rPr>
                        <a:t> 12 </a:t>
                      </a:r>
                      <a:endParaRPr lang="en-IN" sz="1800" b="0" dirty="0">
                        <a:solidFill>
                          <a:srgbClr val="005A9E"/>
                        </a:solidFill>
                        <a:latin typeface="Arial" pitchFamily="34" charset="0"/>
                        <a:ea typeface="Calibri"/>
                        <a:cs typeface="Arial" pitchFamily="34" charset="0"/>
                      </a:endParaRPr>
                    </a:p>
                  </a:txBody>
                  <a:tcPr marL="30161" marR="301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2"/>
          <p:cNvSpPr txBox="1">
            <a:spLocks noChangeArrowheads="1"/>
          </p:cNvSpPr>
          <p:nvPr/>
        </p:nvSpPr>
        <p:spPr bwMode="auto">
          <a:xfrm>
            <a:off x="2986714" y="0"/>
            <a:ext cx="3185487" cy="369332"/>
          </a:xfrm>
          <a:prstGeom prst="rect">
            <a:avLst/>
          </a:prstGeom>
          <a:noFill/>
          <a:ln w="9525">
            <a:noFill/>
            <a:miter lim="800000"/>
            <a:headEnd/>
            <a:tailEnd/>
          </a:ln>
        </p:spPr>
        <p:txBody>
          <a:bodyPr wrap="none">
            <a:spAutoFit/>
          </a:bodyPr>
          <a:lstStyle/>
          <a:p>
            <a:r>
              <a:rPr lang="en-US" b="1" dirty="0" smtClean="0">
                <a:solidFill>
                  <a:srgbClr val="C00000"/>
                </a:solidFill>
              </a:rPr>
              <a:t>International Collaboration </a:t>
            </a:r>
            <a:endParaRPr lang="en-US" b="1" dirty="0">
              <a:solidFill>
                <a:srgbClr val="C00000"/>
              </a:solidFill>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16468" y="87868"/>
            <a:ext cx="3267369" cy="400110"/>
          </a:xfrm>
          <a:prstGeom prst="rect">
            <a:avLst/>
          </a:prstGeom>
        </p:spPr>
        <p:txBody>
          <a:bodyPr wrap="none">
            <a:spAutoFit/>
          </a:bodyPr>
          <a:lstStyle/>
          <a:p>
            <a:r>
              <a:rPr lang="en-IN" sz="2000" b="1" dirty="0" smtClean="0">
                <a:solidFill>
                  <a:srgbClr val="FF0000"/>
                </a:solidFill>
              </a:rPr>
              <a:t>Highly Productive Author</a:t>
            </a:r>
            <a:endParaRPr lang="en-IN" sz="2000" b="1" dirty="0">
              <a:solidFill>
                <a:srgbClr val="FF0000"/>
              </a:solidFill>
            </a:endParaRPr>
          </a:p>
        </p:txBody>
      </p:sp>
      <p:sp>
        <p:nvSpPr>
          <p:cNvPr id="5122" name="Rectangle 2"/>
          <p:cNvSpPr>
            <a:spLocks noChangeArrowheads="1"/>
          </p:cNvSpPr>
          <p:nvPr/>
        </p:nvSpPr>
        <p:spPr bwMode="auto">
          <a:xfrm>
            <a:off x="457200" y="990600"/>
            <a:ext cx="82296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5A9E"/>
                </a:solidFill>
                <a:effectLst/>
                <a:latin typeface="Arial" pitchFamily="34" charset="0"/>
                <a:ea typeface="Calibri" pitchFamily="34" charset="0"/>
                <a:cs typeface="Arial" pitchFamily="34" charset="0"/>
              </a:rPr>
              <a:t>The study has identified 41 authors who have produced most papers during 1991 – 1995. Out of these 41 authors, 8 authors produced between 53-46 papers and these papers published as group authors. All these 8 authors affiliated to TIFR, Mumbai. Among them S C </a:t>
            </a:r>
            <a:r>
              <a:rPr kumimoji="0" lang="en-US" sz="2000" b="0" i="0" u="none" strike="noStrike" cap="none" normalizeH="0" baseline="0" dirty="0" err="1" smtClean="0">
                <a:ln>
                  <a:noFill/>
                </a:ln>
                <a:solidFill>
                  <a:srgbClr val="005A9E"/>
                </a:solidFill>
                <a:effectLst/>
                <a:latin typeface="Arial" pitchFamily="34" charset="0"/>
                <a:ea typeface="Calibri" pitchFamily="34" charset="0"/>
                <a:cs typeface="Arial" pitchFamily="34" charset="0"/>
              </a:rPr>
              <a:t>Tonwar</a:t>
            </a:r>
            <a:r>
              <a:rPr kumimoji="0" lang="en-US" sz="2000" b="0" i="0" u="none" strike="noStrike" cap="none" normalizeH="0" baseline="0" dirty="0" smtClean="0">
                <a:ln>
                  <a:noFill/>
                </a:ln>
                <a:solidFill>
                  <a:srgbClr val="005A9E"/>
                </a:solidFill>
                <a:effectLst/>
                <a:latin typeface="Arial" pitchFamily="34" charset="0"/>
                <a:ea typeface="Calibri" pitchFamily="34" charset="0"/>
                <a:cs typeface="Arial" pitchFamily="34" charset="0"/>
              </a:rPr>
              <a:t> (53) and V K Gupta (51) were produced most papers. However, the K P Singh (22) from the TIFR is the most prolific author in rest on 33 authors followed by B M Reddy, U </a:t>
            </a:r>
            <a:r>
              <a:rPr kumimoji="0" lang="en-US" sz="2000" b="0" i="0" u="none" strike="noStrike" cap="none" normalizeH="0" baseline="0" dirty="0" err="1" smtClean="0">
                <a:ln>
                  <a:noFill/>
                </a:ln>
                <a:solidFill>
                  <a:srgbClr val="005A9E"/>
                </a:solidFill>
                <a:effectLst/>
                <a:latin typeface="Arial" pitchFamily="34" charset="0"/>
                <a:ea typeface="Calibri" pitchFamily="34" charset="0"/>
                <a:cs typeface="Arial" pitchFamily="34" charset="0"/>
              </a:rPr>
              <a:t>Sarkar</a:t>
            </a:r>
            <a:r>
              <a:rPr kumimoji="0" lang="en-US" sz="2000" b="0" i="0" u="none" strike="noStrike" cap="none" normalizeH="0" baseline="0" dirty="0" smtClean="0">
                <a:ln>
                  <a:noFill/>
                </a:ln>
                <a:solidFill>
                  <a:srgbClr val="005A9E"/>
                </a:solidFill>
                <a:effectLst/>
                <a:latin typeface="Arial" pitchFamily="34" charset="0"/>
                <a:ea typeface="Calibri" pitchFamily="34" charset="0"/>
                <a:cs typeface="Arial" pitchFamily="34" charset="0"/>
              </a:rPr>
              <a:t> and R P Singh all 21 paper.</a:t>
            </a:r>
            <a:endParaRPr kumimoji="0" lang="en-US" sz="2000" b="0" i="0" u="none" strike="noStrike" cap="none" normalizeH="0" baseline="0" dirty="0" smtClean="0">
              <a:ln>
                <a:noFill/>
              </a:ln>
              <a:solidFill>
                <a:srgbClr val="005A9E"/>
              </a:solidFill>
              <a:effectLst/>
              <a:latin typeface="Arial" pitchFamily="34" charset="0"/>
              <a:cs typeface="Arial" pitchFamily="34" charset="0"/>
            </a:endParaRPr>
          </a:p>
          <a:p>
            <a:pPr lvl="0" algn="just" eaLnBrk="0" hangingPunct="0"/>
            <a:r>
              <a:rPr kumimoji="0" lang="en-US" sz="2000" b="0" i="0" u="none" strike="noStrike" cap="none" normalizeH="0" baseline="0" dirty="0" smtClean="0">
                <a:ln>
                  <a:noFill/>
                </a:ln>
                <a:solidFill>
                  <a:srgbClr val="005A9E"/>
                </a:solidFill>
                <a:effectLst/>
                <a:latin typeface="Arial" pitchFamily="34" charset="0"/>
                <a:ea typeface="Calibri" pitchFamily="34" charset="0"/>
                <a:cs typeface="Arial" pitchFamily="34" charset="0"/>
              </a:rPr>
              <a:t>The study finds that during 2011-2015 the collaborative research was in trend, and result is large numbers of collaboration. 66 collaboration groups were formed. Among them </a:t>
            </a:r>
            <a:r>
              <a:rPr lang="en-US" sz="2000" dirty="0" smtClean="0">
                <a:solidFill>
                  <a:srgbClr val="005A9E"/>
                </a:solidFill>
                <a:latin typeface="Arial" pitchFamily="34" charset="0"/>
                <a:ea typeface="Times New Roman" pitchFamily="18" charset="0"/>
                <a:cs typeface="Arial" pitchFamily="34" charset="0"/>
              </a:rPr>
              <a:t>CMS Collaboration (141), D0 Collaboration (83), BABAR Collaboration (78), BELLE Collaboration (73), ATLAS Collaboration (47) were the top five groups. These group authors produced 599 papers.</a:t>
            </a:r>
          </a:p>
          <a:p>
            <a:pPr algn="just" eaLnBrk="0" hangingPunct="0"/>
            <a:r>
              <a:rPr lang="en-US" sz="2000" dirty="0" smtClean="0">
                <a:solidFill>
                  <a:srgbClr val="005A9E"/>
                </a:solidFill>
                <a:latin typeface="Arial" pitchFamily="34" charset="0"/>
                <a:ea typeface="Times New Roman" pitchFamily="18" charset="0"/>
                <a:cs typeface="Arial" pitchFamily="34" charset="0"/>
              </a:rPr>
              <a:t>Among others </a:t>
            </a:r>
            <a:r>
              <a:rPr lang="en-US" sz="2000" dirty="0" err="1" smtClean="0">
                <a:solidFill>
                  <a:srgbClr val="005A9E"/>
                </a:solidFill>
                <a:latin typeface="Arial" pitchFamily="34" charset="0"/>
                <a:ea typeface="Times New Roman" pitchFamily="18" charset="0"/>
                <a:cs typeface="Arial" pitchFamily="34" charset="0"/>
              </a:rPr>
              <a:t>Chakrabory</a:t>
            </a:r>
            <a:r>
              <a:rPr lang="en-US" sz="2000" dirty="0" smtClean="0">
                <a:solidFill>
                  <a:srgbClr val="005A9E"/>
                </a:solidFill>
                <a:latin typeface="Arial" pitchFamily="34" charset="0"/>
                <a:ea typeface="Times New Roman" pitchFamily="18" charset="0"/>
                <a:cs typeface="Arial" pitchFamily="34" charset="0"/>
              </a:rPr>
              <a:t>, S (61) from IUCAA, </a:t>
            </a:r>
            <a:r>
              <a:rPr lang="en-US" sz="2000" dirty="0" err="1" smtClean="0">
                <a:solidFill>
                  <a:srgbClr val="005A9E"/>
                </a:solidFill>
                <a:latin typeface="Arial" pitchFamily="34" charset="0"/>
                <a:ea typeface="Times New Roman" pitchFamily="18" charset="0"/>
                <a:cs typeface="Arial" pitchFamily="34" charset="0"/>
              </a:rPr>
              <a:t>Chakrabarti</a:t>
            </a:r>
            <a:r>
              <a:rPr lang="en-US" sz="2000" dirty="0" smtClean="0">
                <a:solidFill>
                  <a:srgbClr val="005A9E"/>
                </a:solidFill>
                <a:latin typeface="Arial" pitchFamily="34" charset="0"/>
                <a:ea typeface="Times New Roman" pitchFamily="18" charset="0"/>
                <a:cs typeface="Arial" pitchFamily="34" charset="0"/>
              </a:rPr>
              <a:t>, SK (59) from </a:t>
            </a:r>
            <a:r>
              <a:rPr lang="en-US" sz="2000" dirty="0" smtClean="0" bmk="addressWOS:000366135200051-1">
                <a:solidFill>
                  <a:srgbClr val="005A9E"/>
                </a:solidFill>
                <a:latin typeface="Arial" pitchFamily="34" charset="0"/>
                <a:ea typeface="Calibri" pitchFamily="34" charset="0"/>
                <a:cs typeface="Arial" pitchFamily="34" charset="0"/>
              </a:rPr>
              <a:t>Indian </a:t>
            </a:r>
            <a:r>
              <a:rPr lang="en-US" sz="2000" dirty="0" err="1" smtClean="0" bmk="addressWOS:000366135200051-1">
                <a:solidFill>
                  <a:srgbClr val="005A9E"/>
                </a:solidFill>
                <a:latin typeface="Arial" pitchFamily="34" charset="0"/>
                <a:ea typeface="Calibri" pitchFamily="34" charset="0"/>
                <a:cs typeface="Arial" pitchFamily="34" charset="0"/>
              </a:rPr>
              <a:t>Ctr</a:t>
            </a:r>
            <a:r>
              <a:rPr lang="en-US" sz="2000" dirty="0" smtClean="0" bmk="addressWOS:000366135200051-1">
                <a:solidFill>
                  <a:srgbClr val="005A9E"/>
                </a:solidFill>
                <a:latin typeface="Arial" pitchFamily="34" charset="0"/>
                <a:ea typeface="Calibri" pitchFamily="34" charset="0"/>
                <a:cs typeface="Arial" pitchFamily="34" charset="0"/>
              </a:rPr>
              <a:t> Space Phys, </a:t>
            </a:r>
            <a:r>
              <a:rPr lang="en-US" sz="2000" dirty="0" err="1" smtClean="0" bmk="addressWOS:000366135200051-1">
                <a:solidFill>
                  <a:srgbClr val="005A9E"/>
                </a:solidFill>
                <a:latin typeface="Arial" pitchFamily="34" charset="0"/>
                <a:ea typeface="Calibri" pitchFamily="34" charset="0"/>
                <a:cs typeface="Arial" pitchFamily="34" charset="0"/>
              </a:rPr>
              <a:t>Subrahmanyan</a:t>
            </a:r>
            <a:r>
              <a:rPr lang="en-US" sz="2000" dirty="0" smtClean="0" bmk="addressWOS:000366135200051-1">
                <a:solidFill>
                  <a:srgbClr val="005A9E"/>
                </a:solidFill>
                <a:latin typeface="Arial" pitchFamily="34" charset="0"/>
                <a:ea typeface="Calibri" pitchFamily="34" charset="0"/>
                <a:cs typeface="Arial" pitchFamily="34" charset="0"/>
              </a:rPr>
              <a:t>, R (57) from </a:t>
            </a:r>
            <a:r>
              <a:rPr lang="en-US" sz="2000" dirty="0" smtClean="0">
                <a:solidFill>
                  <a:srgbClr val="005A9E"/>
                </a:solidFill>
                <a:latin typeface="Arial" pitchFamily="34" charset="0"/>
                <a:ea typeface="Calibri" pitchFamily="34" charset="0"/>
                <a:cs typeface="Arial" pitchFamily="34" charset="0"/>
              </a:rPr>
              <a:t>RRI</a:t>
            </a:r>
            <a:r>
              <a:rPr lang="en-US" sz="2000" dirty="0" smtClean="0" bmk="">
                <a:solidFill>
                  <a:srgbClr val="005A9E"/>
                </a:solidFill>
                <a:latin typeface="Arial" pitchFamily="34" charset="0"/>
                <a:ea typeface="Times New Roman" pitchFamily="18" charset="0"/>
                <a:cs typeface="Arial" pitchFamily="34" charset="0"/>
              </a:rPr>
              <a:t>, Kumar S  (55) from </a:t>
            </a:r>
            <a:r>
              <a:rPr lang="en-US" sz="2000" dirty="0" smtClean="0" bmk="">
                <a:solidFill>
                  <a:srgbClr val="005A9E"/>
                </a:solidFill>
                <a:latin typeface="Arial" pitchFamily="34" charset="0"/>
                <a:ea typeface="Calibri" pitchFamily="34" charset="0"/>
                <a:cs typeface="Arial" pitchFamily="34" charset="0"/>
              </a:rPr>
              <a:t>BITS </a:t>
            </a:r>
            <a:r>
              <a:rPr lang="en-US" sz="2000" dirty="0" err="1" smtClean="0" bmk="">
                <a:solidFill>
                  <a:srgbClr val="005A9E"/>
                </a:solidFill>
                <a:latin typeface="Arial" pitchFamily="34" charset="0"/>
                <a:ea typeface="Calibri" pitchFamily="34" charset="0"/>
                <a:cs typeface="Arial" pitchFamily="34" charset="0"/>
              </a:rPr>
              <a:t>Pilani</a:t>
            </a:r>
            <a:r>
              <a:rPr lang="en-US" sz="2000" dirty="0" smtClean="0" bmk="">
                <a:solidFill>
                  <a:srgbClr val="005A9E"/>
                </a:solidFill>
                <a:latin typeface="Arial" pitchFamily="34" charset="0"/>
                <a:ea typeface="Calibri" pitchFamily="34" charset="0"/>
                <a:cs typeface="Arial" pitchFamily="34" charset="0"/>
              </a:rPr>
              <a:t>, </a:t>
            </a:r>
            <a:r>
              <a:rPr lang="en-US" sz="2000" dirty="0" smtClean="0" bmk="">
                <a:solidFill>
                  <a:srgbClr val="005A9E"/>
                </a:solidFill>
                <a:latin typeface="Arial" pitchFamily="34" charset="0"/>
                <a:ea typeface="Times New Roman" pitchFamily="18" charset="0"/>
                <a:cs typeface="Arial" pitchFamily="34" charset="0"/>
              </a:rPr>
              <a:t> </a:t>
            </a:r>
            <a:r>
              <a:rPr lang="en-US" sz="2000" dirty="0" err="1" smtClean="0" bmk="">
                <a:solidFill>
                  <a:srgbClr val="005A9E"/>
                </a:solidFill>
                <a:latin typeface="Arial" pitchFamily="34" charset="0"/>
                <a:ea typeface="Times New Roman" pitchFamily="18" charset="0"/>
                <a:cs typeface="Arial" pitchFamily="34" charset="0"/>
              </a:rPr>
              <a:t>Banerjee</a:t>
            </a:r>
            <a:r>
              <a:rPr lang="en-US" sz="2000" dirty="0" smtClean="0" bmk="">
                <a:solidFill>
                  <a:srgbClr val="005A9E"/>
                </a:solidFill>
                <a:latin typeface="Arial" pitchFamily="34" charset="0"/>
                <a:ea typeface="Times New Roman" pitchFamily="18" charset="0"/>
                <a:cs typeface="Arial" pitchFamily="34" charset="0"/>
              </a:rPr>
              <a:t>, S (52) from IIT </a:t>
            </a:r>
            <a:r>
              <a:rPr lang="en-US" sz="2000" dirty="0" smtClean="0" bmk="">
                <a:solidFill>
                  <a:srgbClr val="005A9E"/>
                </a:solidFill>
                <a:latin typeface="Arial" pitchFamily="34" charset="0"/>
                <a:ea typeface="Calibri" pitchFamily="34" charset="0"/>
                <a:cs typeface="Arial" pitchFamily="34" charset="0"/>
              </a:rPr>
              <a:t>Jodhpur </a:t>
            </a:r>
            <a:r>
              <a:rPr lang="en-US" sz="2000" dirty="0" smtClean="0">
                <a:solidFill>
                  <a:srgbClr val="005A9E"/>
                </a:solidFill>
                <a:latin typeface="Arial" pitchFamily="34" charset="0"/>
                <a:ea typeface="Times New Roman" pitchFamily="18" charset="0"/>
                <a:cs typeface="Arial" pitchFamily="34" charset="0"/>
              </a:rPr>
              <a:t>were top five authors.</a:t>
            </a:r>
            <a:endParaRPr lang="en-US" sz="2000" dirty="0" smtClean="0">
              <a:solidFill>
                <a:srgbClr val="005A9E"/>
              </a:solidFill>
              <a:latin typeface="Arial" pitchFamily="34" charset="0"/>
              <a:cs typeface="Arial" pitchFamily="34" charset="0"/>
            </a:endParaRPr>
          </a:p>
        </p:txBody>
      </p:sp>
      <p:pic>
        <p:nvPicPr>
          <p:cNvPr id="5121" name="Picture 4552" descr="http://images.webofknowledge.com/WOKRS524B8/images/spacer.gif"/>
          <p:cNvPicPr>
            <a:picLocks noChangeAspect="1" noChangeArrowheads="1"/>
          </p:cNvPicPr>
          <p:nvPr/>
        </p:nvPicPr>
        <p:blipFill>
          <a:blip r:embed="rId2"/>
          <a:srcRect/>
          <a:stretch>
            <a:fillRect/>
          </a:stretch>
        </p:blipFill>
        <p:spPr bwMode="auto">
          <a:xfrm>
            <a:off x="0" y="457201"/>
            <a:ext cx="9525" cy="9525"/>
          </a:xfrm>
          <a:prstGeom prst="rect">
            <a:avLst/>
          </a:prstGeom>
          <a:noFill/>
        </p:spPr>
      </p:pic>
      <p:sp>
        <p:nvSpPr>
          <p:cNvPr id="5"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7" name="Slide Number Placeholder 6"/>
          <p:cNvSpPr>
            <a:spLocks noGrp="1"/>
          </p:cNvSpPr>
          <p:nvPr>
            <p:ph type="sldNum" sz="quarter" idx="12"/>
          </p:nvPr>
        </p:nvSpPr>
        <p:spPr/>
        <p:txBody>
          <a:bodyPr/>
          <a:lstStyle/>
          <a:p>
            <a:pPr>
              <a:defRPr/>
            </a:pPr>
            <a:fld id="{FBB7BE69-B671-4E3B-ADAA-6AE9DB9C175E}"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4" name="TextBox 3"/>
          <p:cNvSpPr txBox="1"/>
          <p:nvPr/>
        </p:nvSpPr>
        <p:spPr>
          <a:xfrm>
            <a:off x="304800" y="1676401"/>
            <a:ext cx="8458200" cy="2862322"/>
          </a:xfrm>
          <a:prstGeom prst="rect">
            <a:avLst/>
          </a:prstGeom>
          <a:noFill/>
        </p:spPr>
        <p:txBody>
          <a:bodyPr wrap="square" rtlCol="0">
            <a:spAutoFit/>
          </a:bodyPr>
          <a:lstStyle/>
          <a:p>
            <a:pPr algn="just"/>
            <a:r>
              <a:rPr lang="en-US" sz="2000" dirty="0" smtClean="0">
                <a:solidFill>
                  <a:srgbClr val="0070C0"/>
                </a:solidFill>
                <a:latin typeface="Arial" pitchFamily="34" charset="0"/>
                <a:ea typeface="Times New Roman" pitchFamily="18" charset="0"/>
                <a:cs typeface="Arial" pitchFamily="34" charset="0"/>
              </a:rPr>
              <a:t>The study also </a:t>
            </a:r>
            <a:r>
              <a:rPr lang="en-US" sz="2000" dirty="0" err="1" smtClean="0">
                <a:solidFill>
                  <a:srgbClr val="0070C0"/>
                </a:solidFill>
                <a:latin typeface="Arial" pitchFamily="34" charset="0"/>
                <a:ea typeface="Times New Roman" pitchFamily="18" charset="0"/>
                <a:cs typeface="Arial" pitchFamily="34" charset="0"/>
              </a:rPr>
              <a:t>analysed</a:t>
            </a:r>
            <a:r>
              <a:rPr lang="en-US" sz="2000" dirty="0" smtClean="0">
                <a:solidFill>
                  <a:srgbClr val="0070C0"/>
                </a:solidFill>
                <a:latin typeface="Arial" pitchFamily="34" charset="0"/>
                <a:ea typeface="Times New Roman" pitchFamily="18" charset="0"/>
                <a:cs typeface="Arial" pitchFamily="34" charset="0"/>
              </a:rPr>
              <a:t> output of FORSA institutes. However, Output of TIFR consists NCRA output as well. UPSO &amp; MRI </a:t>
            </a:r>
            <a:br>
              <a:rPr lang="en-US" sz="2000" dirty="0" smtClean="0">
                <a:solidFill>
                  <a:srgbClr val="0070C0"/>
                </a:solidFill>
                <a:latin typeface="Arial" pitchFamily="34" charset="0"/>
                <a:ea typeface="Times New Roman" pitchFamily="18" charset="0"/>
                <a:cs typeface="Arial" pitchFamily="34" charset="0"/>
              </a:rPr>
            </a:br>
            <a:r>
              <a:rPr lang="en-US" sz="2000" dirty="0" smtClean="0">
                <a:solidFill>
                  <a:srgbClr val="0070C0"/>
                </a:solidFill>
                <a:latin typeface="Arial" pitchFamily="34" charset="0"/>
                <a:ea typeface="Times New Roman" pitchFamily="18" charset="0"/>
                <a:cs typeface="Arial" pitchFamily="34" charset="0"/>
              </a:rPr>
              <a:t>(1991 – 1995) renamed </a:t>
            </a:r>
            <a:r>
              <a:rPr lang="en-IN" sz="2000" dirty="0" err="1" smtClean="0">
                <a:solidFill>
                  <a:srgbClr val="0070C0"/>
                </a:solidFill>
              </a:rPr>
              <a:t>Aryabhatta</a:t>
            </a:r>
            <a:r>
              <a:rPr lang="en-IN" sz="2000" dirty="0" smtClean="0">
                <a:solidFill>
                  <a:srgbClr val="0070C0"/>
                </a:solidFill>
              </a:rPr>
              <a:t> Research Institute of observational </a:t>
            </a:r>
            <a:r>
              <a:rPr lang="en-IN" sz="2000" dirty="0" err="1" smtClean="0">
                <a:solidFill>
                  <a:srgbClr val="0070C0"/>
                </a:solidFill>
              </a:rPr>
              <a:t>sciencES</a:t>
            </a:r>
            <a:r>
              <a:rPr lang="en-IN" sz="2000" dirty="0" smtClean="0">
                <a:solidFill>
                  <a:srgbClr val="0070C0"/>
                </a:solidFill>
              </a:rPr>
              <a:t> (ARIES) and </a:t>
            </a:r>
            <a:r>
              <a:rPr lang="en-IN" sz="2000" dirty="0" err="1" smtClean="0">
                <a:solidFill>
                  <a:srgbClr val="0070C0"/>
                </a:solidFill>
              </a:rPr>
              <a:t>Harish</a:t>
            </a:r>
            <a:r>
              <a:rPr lang="en-IN" sz="2000" dirty="0" smtClean="0">
                <a:solidFill>
                  <a:srgbClr val="0070C0"/>
                </a:solidFill>
              </a:rPr>
              <a:t> </a:t>
            </a:r>
            <a:r>
              <a:rPr lang="en-IN" sz="2000" dirty="0" err="1" smtClean="0">
                <a:solidFill>
                  <a:srgbClr val="0070C0"/>
                </a:solidFill>
              </a:rPr>
              <a:t>Chandra</a:t>
            </a:r>
            <a:r>
              <a:rPr lang="en-IN" sz="2000" dirty="0" smtClean="0">
                <a:solidFill>
                  <a:srgbClr val="0070C0"/>
                </a:solidFill>
              </a:rPr>
              <a:t> Research Institute during 2011-2015 respectively. Study </a:t>
            </a:r>
            <a:r>
              <a:rPr lang="en-US" sz="2000" dirty="0" smtClean="0">
                <a:solidFill>
                  <a:srgbClr val="0070C0"/>
                </a:solidFill>
                <a:latin typeface="Arial" pitchFamily="34" charset="0"/>
                <a:ea typeface="Times New Roman" pitchFamily="18" charset="0"/>
                <a:cs typeface="Arial" pitchFamily="34" charset="0"/>
              </a:rPr>
              <a:t>shows that during both period TIFR is the most productive institute which produced 40.4% of FORSA institutes output and 18.5% of total Indian output during 1991 - 95. IUCAA has shown significant growth and stands second during 2011-15 among the FORSA institute despite being  youngest institute.</a:t>
            </a:r>
            <a:endParaRPr lang="en-IN" sz="2000" dirty="0">
              <a:solidFill>
                <a:srgbClr val="0070C0"/>
              </a:solidFill>
            </a:endParaRPr>
          </a:p>
        </p:txBody>
      </p:sp>
      <p:sp>
        <p:nvSpPr>
          <p:cNvPr id="5" name="TextBox 4"/>
          <p:cNvSpPr txBox="1"/>
          <p:nvPr/>
        </p:nvSpPr>
        <p:spPr>
          <a:xfrm>
            <a:off x="2743200" y="304800"/>
            <a:ext cx="4072462" cy="400110"/>
          </a:xfrm>
          <a:prstGeom prst="rect">
            <a:avLst/>
          </a:prstGeom>
          <a:noFill/>
        </p:spPr>
        <p:txBody>
          <a:bodyPr wrap="none" rtlCol="0">
            <a:spAutoFit/>
          </a:bodyPr>
          <a:lstStyle/>
          <a:p>
            <a:r>
              <a:rPr lang="en-US" sz="2000" dirty="0" smtClean="0">
                <a:solidFill>
                  <a:srgbClr val="FF0000"/>
                </a:solidFill>
              </a:rPr>
              <a:t>FORSA Institutes Output Analysis </a:t>
            </a:r>
            <a:endParaRPr lang="en-IN" sz="2000" dirty="0">
              <a:solidFill>
                <a:srgbClr val="FF0000"/>
              </a:solidFill>
            </a:endParaRPr>
          </a:p>
        </p:txBody>
      </p:sp>
      <p:sp>
        <p:nvSpPr>
          <p:cNvPr id="6" name="Slide Number Placeholder 5"/>
          <p:cNvSpPr>
            <a:spLocks noGrp="1"/>
          </p:cNvSpPr>
          <p:nvPr>
            <p:ph type="sldNum" sz="quarter" idx="12"/>
          </p:nvPr>
        </p:nvSpPr>
        <p:spPr/>
        <p:txBody>
          <a:bodyPr/>
          <a:lstStyle/>
          <a:p>
            <a:pPr>
              <a:defRPr/>
            </a:pPr>
            <a:fld id="{FBB7BE69-B671-4E3B-ADAA-6AE9DB9C175E}"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0" y="1600200"/>
          <a:ext cx="5943600" cy="3807303"/>
        </p:xfrm>
        <a:graphic>
          <a:graphicData uri="http://schemas.openxmlformats.org/drawingml/2006/table">
            <a:tbl>
              <a:tblPr/>
              <a:tblGrid>
                <a:gridCol w="1981200"/>
                <a:gridCol w="1905000"/>
                <a:gridCol w="2057400"/>
              </a:tblGrid>
              <a:tr h="381000">
                <a:tc>
                  <a:txBody>
                    <a:bodyPr/>
                    <a:lstStyle/>
                    <a:p>
                      <a:pPr algn="ctr" rtl="0" fontAlgn="t"/>
                      <a:r>
                        <a:rPr lang="en-US" sz="1600" b="1" i="0" u="none" strike="noStrike" dirty="0">
                          <a:solidFill>
                            <a:srgbClr val="005A9E"/>
                          </a:solidFill>
                          <a:latin typeface="Arial"/>
                        </a:rPr>
                        <a:t> FORSA </a:t>
                      </a:r>
                      <a:r>
                        <a:rPr lang="en-US" sz="1600" b="1" i="0" u="none" strike="noStrike" dirty="0" smtClean="0">
                          <a:solidFill>
                            <a:srgbClr val="005A9E"/>
                          </a:solidFill>
                          <a:latin typeface="Arial"/>
                        </a:rPr>
                        <a:t>Institutes</a:t>
                      </a:r>
                      <a:endParaRPr lang="en-US" sz="1600" b="1" i="0" u="none" strike="noStrike" dirty="0">
                        <a:solidFill>
                          <a:srgbClr val="005A9E"/>
                        </a:solidFill>
                        <a:latin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1" i="0" u="none" strike="noStrike">
                          <a:solidFill>
                            <a:srgbClr val="005A9E"/>
                          </a:solidFill>
                          <a:latin typeface="Arial"/>
                        </a:rPr>
                        <a:t> Paper Published during 1991 - 1995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1" i="0" u="none" strike="noStrike" dirty="0">
                          <a:solidFill>
                            <a:srgbClr val="005A9E"/>
                          </a:solidFill>
                          <a:latin typeface="Arial"/>
                        </a:rPr>
                        <a:t> Paper Published during 2011 - 2015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dirty="0">
                          <a:solidFill>
                            <a:srgbClr val="005A9E"/>
                          </a:solidFill>
                          <a:latin typeface="Arial"/>
                        </a:rPr>
                        <a:t>TIFR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368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929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a:solidFill>
                            <a:srgbClr val="005A9E"/>
                          </a:solidFill>
                          <a:latin typeface="Arial"/>
                        </a:rPr>
                        <a:t>IIA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dirty="0">
                          <a:solidFill>
                            <a:srgbClr val="005A9E"/>
                          </a:solidFill>
                          <a:latin typeface="Arial"/>
                        </a:rPr>
                        <a:t>213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409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dirty="0">
                          <a:solidFill>
                            <a:srgbClr val="005A9E"/>
                          </a:solidFill>
                          <a:latin typeface="Arial"/>
                        </a:rPr>
                        <a:t>PRL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155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309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a:solidFill>
                            <a:srgbClr val="005A9E"/>
                          </a:solidFill>
                          <a:latin typeface="Arial"/>
                        </a:rPr>
                        <a:t>IUCAA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90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514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a:solidFill>
                            <a:srgbClr val="005A9E"/>
                          </a:solidFill>
                          <a:latin typeface="Arial"/>
                        </a:rPr>
                        <a:t>RRI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50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225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a:solidFill>
                            <a:srgbClr val="005A9E"/>
                          </a:solidFill>
                          <a:latin typeface="Arial"/>
                        </a:rPr>
                        <a:t>UPSO now ARIES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46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207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a:solidFill>
                            <a:srgbClr val="005A9E"/>
                          </a:solidFill>
                          <a:latin typeface="Arial"/>
                        </a:rPr>
                        <a:t>SINP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347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a:solidFill>
                            <a:srgbClr val="005A9E"/>
                          </a:solidFill>
                          <a:latin typeface="Arial"/>
                        </a:rPr>
                        <a:t>MRI now HRI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a:solidFill>
                            <a:srgbClr val="005A9E"/>
                          </a:solidFill>
                          <a:latin typeface="Arial"/>
                        </a:rPr>
                        <a:t>129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47">
                <a:tc>
                  <a:txBody>
                    <a:bodyPr/>
                    <a:lstStyle/>
                    <a:p>
                      <a:pPr algn="ctr" rtl="0" fontAlgn="t"/>
                      <a:r>
                        <a:rPr lang="en-US" sz="1600" b="0" i="0" u="none" strike="noStrike" dirty="0">
                          <a:solidFill>
                            <a:srgbClr val="005A9E"/>
                          </a:solidFill>
                          <a:latin typeface="Arial"/>
                        </a:rPr>
                        <a:t>SN Bose NCBS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dirty="0">
                          <a:solidFill>
                            <a:srgbClr val="005A9E"/>
                          </a:solidFill>
                          <a:latin typeface="Arial"/>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600" b="0" i="0" u="none" strike="noStrike" dirty="0">
                          <a:solidFill>
                            <a:srgbClr val="005A9E"/>
                          </a:solidFill>
                          <a:latin typeface="Arial"/>
                        </a:rPr>
                        <a:t>120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2362200" y="457200"/>
            <a:ext cx="4279761" cy="369332"/>
          </a:xfrm>
          <a:prstGeom prst="rect">
            <a:avLst/>
          </a:prstGeom>
          <a:noFill/>
        </p:spPr>
        <p:txBody>
          <a:bodyPr wrap="none" rtlCol="0">
            <a:spAutoFit/>
          </a:bodyPr>
          <a:lstStyle/>
          <a:p>
            <a:r>
              <a:rPr lang="en-US" b="1" dirty="0" smtClean="0">
                <a:solidFill>
                  <a:srgbClr val="C00000"/>
                </a:solidFill>
              </a:rPr>
              <a:t>Paper Published by FORSA Institutes</a:t>
            </a:r>
            <a:endParaRPr lang="en-US" b="1" dirty="0">
              <a:solidFill>
                <a:srgbClr val="C00000"/>
              </a:solidFill>
            </a:endParaRPr>
          </a:p>
        </p:txBody>
      </p:sp>
      <p:sp>
        <p:nvSpPr>
          <p:cNvPr id="7" name="TextBox 6"/>
          <p:cNvSpPr txBox="1"/>
          <p:nvPr/>
        </p:nvSpPr>
        <p:spPr>
          <a:xfrm>
            <a:off x="1066800" y="1143000"/>
            <a:ext cx="4288290" cy="369332"/>
          </a:xfrm>
          <a:prstGeom prst="rect">
            <a:avLst/>
          </a:prstGeom>
          <a:noFill/>
        </p:spPr>
        <p:txBody>
          <a:bodyPr wrap="none" rtlCol="0">
            <a:spAutoFit/>
          </a:bodyPr>
          <a:lstStyle/>
          <a:p>
            <a:r>
              <a:rPr lang="en-US" b="1" dirty="0" smtClean="0">
                <a:solidFill>
                  <a:srgbClr val="C00000"/>
                </a:solidFill>
              </a:rPr>
              <a:t>Table 5.1: Output of FORSA Institutes</a:t>
            </a:r>
            <a:endParaRPr lang="en-US" b="1" dirty="0">
              <a:solidFill>
                <a:srgbClr val="C00000"/>
              </a:solidFill>
            </a:endParaRPr>
          </a:p>
        </p:txBody>
      </p:sp>
      <p:sp>
        <p:nvSpPr>
          <p:cNvPr id="8" name="Slide Number Placeholder 7"/>
          <p:cNvSpPr>
            <a:spLocks noGrp="1"/>
          </p:cNvSpPr>
          <p:nvPr>
            <p:ph type="sldNum" sz="quarter" idx="12"/>
          </p:nvPr>
        </p:nvSpPr>
        <p:spPr/>
        <p:txBody>
          <a:bodyPr/>
          <a:lstStyle/>
          <a:p>
            <a:pPr>
              <a:defRPr/>
            </a:pPr>
            <a:fld id="{FBB7BE69-B671-4E3B-ADAA-6AE9DB9C175E}"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381000"/>
          <a:ext cx="7772400" cy="615315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defRPr/>
            </a:pPr>
            <a:fld id="{FBB7BE69-B671-4E3B-ADAA-6AE9DB9C175E}"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533400" y="914401"/>
            <a:ext cx="8153400" cy="5940088"/>
          </a:xfrm>
          <a:prstGeom prst="rect">
            <a:avLst/>
          </a:prstGeom>
          <a:noFill/>
          <a:ln w="9525">
            <a:noFill/>
            <a:miter lim="800000"/>
            <a:headEnd/>
            <a:tailEnd/>
          </a:ln>
        </p:spPr>
        <p:txBody>
          <a:bodyPr>
            <a:spAutoFit/>
          </a:bodyPr>
          <a:lstStyle/>
          <a:p>
            <a:pPr algn="just"/>
            <a:r>
              <a:rPr lang="en-IN" sz="2000" dirty="0">
                <a:solidFill>
                  <a:srgbClr val="005A9E"/>
                </a:solidFill>
                <a:latin typeface="Arial" pitchFamily="34" charset="0"/>
                <a:cs typeface="Arial" pitchFamily="34" charset="0"/>
              </a:rPr>
              <a:t>The science of astronomy perhaps the earliest of all sciences, has fascinated humans from earliest time. In the early stages of the evolution of ideas, we found conceptions of the Mother Earth being entertained by Father Sky to nourish her and create life. The journey from there to modern satellite i.e. </a:t>
            </a:r>
            <a:r>
              <a:rPr lang="en-IN" sz="2000" dirty="0" smtClean="0">
                <a:solidFill>
                  <a:srgbClr val="005A9E"/>
                </a:solidFill>
                <a:latin typeface="Arial" pitchFamily="34" charset="0"/>
                <a:cs typeface="Arial" pitchFamily="34" charset="0"/>
              </a:rPr>
              <a:t>ASTROSAT. Astronomy </a:t>
            </a:r>
            <a:r>
              <a:rPr lang="en-IN" sz="2000" dirty="0">
                <a:solidFill>
                  <a:srgbClr val="005A9E"/>
                </a:solidFill>
                <a:latin typeface="Arial" pitchFamily="34" charset="0"/>
                <a:cs typeface="Arial" pitchFamily="34" charset="0"/>
              </a:rPr>
              <a:t>has been quite long and </a:t>
            </a:r>
            <a:r>
              <a:rPr lang="en-IN" sz="2000" dirty="0" smtClean="0">
                <a:solidFill>
                  <a:srgbClr val="005A9E"/>
                </a:solidFill>
                <a:latin typeface="Arial" pitchFamily="34" charset="0"/>
                <a:cs typeface="Arial" pitchFamily="34" charset="0"/>
              </a:rPr>
              <a:t>fascinating in India.  </a:t>
            </a:r>
            <a:r>
              <a:rPr lang="en-IN" sz="2000" dirty="0">
                <a:solidFill>
                  <a:srgbClr val="005A9E"/>
                </a:solidFill>
                <a:latin typeface="Arial" pitchFamily="34" charset="0"/>
                <a:cs typeface="Arial" pitchFamily="34" charset="0"/>
              </a:rPr>
              <a:t>Astronomy in India has a glorious past. There are documented evidences that Astronomy was studied in India from the Vedic times dating back to 1500 BC and then nurtured in the fifth and sixth century AD by the greats like </a:t>
            </a:r>
            <a:r>
              <a:rPr lang="en-IN" sz="2000" dirty="0" err="1">
                <a:solidFill>
                  <a:srgbClr val="005A9E"/>
                </a:solidFill>
                <a:latin typeface="Arial" pitchFamily="34" charset="0"/>
                <a:cs typeface="Arial" pitchFamily="34" charset="0"/>
              </a:rPr>
              <a:t>Aryabhatta</a:t>
            </a:r>
            <a:r>
              <a:rPr lang="en-IN" sz="2000" dirty="0">
                <a:solidFill>
                  <a:srgbClr val="005A9E"/>
                </a:solidFill>
                <a:latin typeface="Arial" pitchFamily="34" charset="0"/>
                <a:cs typeface="Arial" pitchFamily="34" charset="0"/>
              </a:rPr>
              <a:t>, </a:t>
            </a:r>
            <a:r>
              <a:rPr lang="en-IN" sz="2000" dirty="0" err="1">
                <a:solidFill>
                  <a:srgbClr val="005A9E"/>
                </a:solidFill>
                <a:latin typeface="Arial" pitchFamily="34" charset="0"/>
                <a:cs typeface="Arial" pitchFamily="34" charset="0"/>
              </a:rPr>
              <a:t>Varahamihira</a:t>
            </a:r>
            <a:r>
              <a:rPr lang="en-IN" sz="2000" dirty="0">
                <a:solidFill>
                  <a:srgbClr val="005A9E"/>
                </a:solidFill>
                <a:latin typeface="Arial" pitchFamily="34" charset="0"/>
                <a:cs typeface="Arial" pitchFamily="34" charset="0"/>
              </a:rPr>
              <a:t>, </a:t>
            </a:r>
            <a:r>
              <a:rPr lang="en-IN" sz="2000" dirty="0" err="1">
                <a:solidFill>
                  <a:srgbClr val="005A9E"/>
                </a:solidFill>
                <a:latin typeface="Arial" pitchFamily="34" charset="0"/>
                <a:cs typeface="Arial" pitchFamily="34" charset="0"/>
              </a:rPr>
              <a:t>Brahmagupta</a:t>
            </a:r>
            <a:r>
              <a:rPr lang="en-IN" sz="2000" dirty="0">
                <a:solidFill>
                  <a:srgbClr val="005A9E"/>
                </a:solidFill>
                <a:latin typeface="Arial" pitchFamily="34" charset="0"/>
                <a:cs typeface="Arial" pitchFamily="34" charset="0"/>
              </a:rPr>
              <a:t> that continued.. The advent of telescopes shifted the leadership in Astronomy studies from Asia and Middle East to Europe.</a:t>
            </a:r>
          </a:p>
          <a:p>
            <a:pPr algn="just"/>
            <a:r>
              <a:rPr lang="en-US" sz="2000" dirty="0">
                <a:solidFill>
                  <a:srgbClr val="005A9E"/>
                </a:solidFill>
                <a:latin typeface="Arial" pitchFamily="34" charset="0"/>
                <a:cs typeface="Arial" pitchFamily="34" charset="0"/>
              </a:rPr>
              <a:t>There are </a:t>
            </a:r>
            <a:r>
              <a:rPr lang="en-IN" sz="2000" dirty="0">
                <a:solidFill>
                  <a:srgbClr val="005A9E"/>
                </a:solidFill>
                <a:latin typeface="Arial" pitchFamily="34" charset="0"/>
                <a:cs typeface="Arial" pitchFamily="34" charset="0"/>
              </a:rPr>
              <a:t>numerous institutes in India which are doing frontline research in Astronomy and Astrophysics. </a:t>
            </a:r>
            <a:endParaRPr lang="en-IN" sz="2000" dirty="0" smtClean="0">
              <a:solidFill>
                <a:srgbClr val="005A9E"/>
              </a:solidFill>
              <a:latin typeface="Arial" pitchFamily="34" charset="0"/>
              <a:cs typeface="Arial" pitchFamily="34" charset="0"/>
            </a:endParaRPr>
          </a:p>
          <a:p>
            <a:pPr algn="just"/>
            <a:r>
              <a:rPr lang="en-IN" sz="2000" dirty="0" smtClean="0">
                <a:solidFill>
                  <a:srgbClr val="005A9E"/>
                </a:solidFill>
                <a:latin typeface="Arial" pitchFamily="34" charset="0"/>
                <a:cs typeface="Arial" pitchFamily="34" charset="0"/>
              </a:rPr>
              <a:t>The leading ones include: Indian Institute of Astrophysics (IIA), Bangalore; Inter-University Centre for Astronomy and Astrophysics (IUCAA), </a:t>
            </a:r>
            <a:r>
              <a:rPr lang="en-IN" sz="2000" dirty="0" err="1" smtClean="0">
                <a:solidFill>
                  <a:srgbClr val="005A9E"/>
                </a:solidFill>
                <a:latin typeface="Arial" pitchFamily="34" charset="0"/>
                <a:cs typeface="Arial" pitchFamily="34" charset="0"/>
              </a:rPr>
              <a:t>Pune</a:t>
            </a:r>
            <a:r>
              <a:rPr lang="en-IN" sz="2000" dirty="0" smtClean="0">
                <a:solidFill>
                  <a:srgbClr val="005A9E"/>
                </a:solidFill>
                <a:latin typeface="Arial" pitchFamily="34" charset="0"/>
                <a:cs typeface="Arial" pitchFamily="34" charset="0"/>
              </a:rPr>
              <a:t>; </a:t>
            </a:r>
            <a:r>
              <a:rPr lang="en-IN" sz="2000" dirty="0" err="1" smtClean="0">
                <a:solidFill>
                  <a:srgbClr val="005A9E"/>
                </a:solidFill>
                <a:latin typeface="Arial" pitchFamily="34" charset="0"/>
                <a:cs typeface="Arial" pitchFamily="34" charset="0"/>
              </a:rPr>
              <a:t>Aryabhatta</a:t>
            </a:r>
            <a:r>
              <a:rPr lang="en-IN" sz="2000" dirty="0" smtClean="0">
                <a:solidFill>
                  <a:srgbClr val="005A9E"/>
                </a:solidFill>
                <a:latin typeface="Arial" pitchFamily="34" charset="0"/>
                <a:cs typeface="Arial" pitchFamily="34" charset="0"/>
              </a:rPr>
              <a:t> Research Institute of Observational Sciences (ARIES) formally UP State Observatory, </a:t>
            </a:r>
            <a:r>
              <a:rPr lang="en-IN" sz="2000" dirty="0" err="1" smtClean="0">
                <a:solidFill>
                  <a:srgbClr val="005A9E"/>
                </a:solidFill>
                <a:latin typeface="Arial" pitchFamily="34" charset="0"/>
                <a:cs typeface="Arial" pitchFamily="34" charset="0"/>
              </a:rPr>
              <a:t>Nainital</a:t>
            </a:r>
            <a:r>
              <a:rPr lang="en-IN" sz="2000" dirty="0" smtClean="0">
                <a:solidFill>
                  <a:srgbClr val="005A9E"/>
                </a:solidFill>
                <a:latin typeface="Arial" pitchFamily="34" charset="0"/>
                <a:cs typeface="Arial" pitchFamily="34" charset="0"/>
              </a:rPr>
              <a:t>; Tata Institute of Fundamental Research (TIFR), Mumbai; </a:t>
            </a:r>
            <a:endParaRPr lang="en-IN" sz="2000" dirty="0">
              <a:solidFill>
                <a:srgbClr val="005A9E"/>
              </a:solidFill>
              <a:latin typeface="Arial" pitchFamily="34" charset="0"/>
              <a:cs typeface="Arial" pitchFamily="34" charset="0"/>
            </a:endParaRPr>
          </a:p>
        </p:txBody>
      </p:sp>
      <p:sp>
        <p:nvSpPr>
          <p:cNvPr id="4099" name="TextBox 2"/>
          <p:cNvSpPr txBox="1">
            <a:spLocks noChangeArrowheads="1"/>
          </p:cNvSpPr>
          <p:nvPr/>
        </p:nvSpPr>
        <p:spPr bwMode="auto">
          <a:xfrm>
            <a:off x="7805172" y="6488668"/>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4" name="TextBox 3"/>
          <p:cNvSpPr txBox="1"/>
          <p:nvPr/>
        </p:nvSpPr>
        <p:spPr>
          <a:xfrm>
            <a:off x="3433606" y="152400"/>
            <a:ext cx="2281394" cy="523220"/>
          </a:xfrm>
          <a:prstGeom prst="rect">
            <a:avLst/>
          </a:prstGeom>
          <a:noFill/>
        </p:spPr>
        <p:txBody>
          <a:bodyPr wrap="none" rtlCol="0">
            <a:spAutoFit/>
          </a:bodyPr>
          <a:lstStyle/>
          <a:p>
            <a:r>
              <a:rPr lang="en-US" sz="2800" b="1" dirty="0" smtClean="0">
                <a:solidFill>
                  <a:srgbClr val="C00000"/>
                </a:solidFill>
                <a:latin typeface="Arial" pitchFamily="34" charset="0"/>
                <a:cs typeface="Arial" pitchFamily="34" charset="0"/>
              </a:rPr>
              <a:t>Introduction</a:t>
            </a:r>
            <a:endParaRPr lang="en-IN" b="1" dirty="0">
              <a:solidFill>
                <a:srgbClr val="C00000"/>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1" y="977069"/>
          <a:ext cx="8839201" cy="5652331"/>
        </p:xfrm>
        <a:graphic>
          <a:graphicData uri="http://schemas.openxmlformats.org/drawingml/2006/table">
            <a:tbl>
              <a:tblPr/>
              <a:tblGrid>
                <a:gridCol w="775369"/>
                <a:gridCol w="3721769"/>
                <a:gridCol w="1218020"/>
                <a:gridCol w="1470137"/>
                <a:gridCol w="1653906"/>
              </a:tblGrid>
              <a:tr h="838199">
                <a:tc>
                  <a:txBody>
                    <a:bodyPr/>
                    <a:lstStyle/>
                    <a:p>
                      <a:pPr algn="ctr">
                        <a:lnSpc>
                          <a:spcPct val="115000"/>
                        </a:lnSpc>
                        <a:spcAft>
                          <a:spcPts val="0"/>
                        </a:spcAft>
                      </a:pPr>
                      <a:r>
                        <a:rPr lang="en-US" sz="1600" b="1" dirty="0">
                          <a:solidFill>
                            <a:srgbClr val="005A9E"/>
                          </a:solidFill>
                          <a:latin typeface="Arial" pitchFamily="34" charset="0"/>
                          <a:ea typeface="Times New Roman"/>
                          <a:cs typeface="Arial" pitchFamily="34" charset="0"/>
                        </a:rPr>
                        <a:t>Rank </a:t>
                      </a:r>
                      <a:endParaRPr lang="en-IN" sz="16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5A9E"/>
                          </a:solidFill>
                          <a:latin typeface="Arial" pitchFamily="34" charset="0"/>
                          <a:ea typeface="Times New Roman"/>
                          <a:cs typeface="Arial" pitchFamily="34" charset="0"/>
                        </a:rPr>
                        <a:t> FORSA Institute 1991 – 1995 </a:t>
                      </a:r>
                      <a:endParaRPr lang="en-IN" sz="16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5A9E"/>
                          </a:solidFill>
                          <a:latin typeface="Arial" pitchFamily="34" charset="0"/>
                          <a:ea typeface="Times New Roman"/>
                          <a:cs typeface="Arial" pitchFamily="34" charset="0"/>
                        </a:rPr>
                        <a:t> Paper Published</a:t>
                      </a:r>
                      <a:endParaRPr lang="en-IN" sz="16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5A9E"/>
                          </a:solidFill>
                          <a:latin typeface="Arial" pitchFamily="34" charset="0"/>
                          <a:ea typeface="Times New Roman"/>
                          <a:cs typeface="Arial" pitchFamily="34" charset="0"/>
                        </a:rPr>
                        <a:t> % of 911</a:t>
                      </a:r>
                      <a:endParaRPr lang="en-IN" sz="1600" b="1" dirty="0">
                        <a:solidFill>
                          <a:srgbClr val="005A9E"/>
                        </a:solidFill>
                        <a:latin typeface="Arial" pitchFamily="34" charset="0"/>
                        <a:ea typeface="Calibri"/>
                        <a:cs typeface="Arial" pitchFamily="34" charset="0"/>
                      </a:endParaRPr>
                    </a:p>
                    <a:p>
                      <a:pPr algn="ctr">
                        <a:lnSpc>
                          <a:spcPct val="115000"/>
                        </a:lnSpc>
                        <a:spcAft>
                          <a:spcPts val="0"/>
                        </a:spcAft>
                      </a:pPr>
                      <a:r>
                        <a:rPr lang="en-US" sz="1600" b="1" dirty="0">
                          <a:solidFill>
                            <a:srgbClr val="005A9E"/>
                          </a:solidFill>
                          <a:latin typeface="Arial" pitchFamily="34" charset="0"/>
                          <a:ea typeface="Times New Roman"/>
                          <a:cs typeface="Arial" pitchFamily="34" charset="0"/>
                        </a:rPr>
                        <a:t>FORSA Institute</a:t>
                      </a:r>
                      <a:endParaRPr lang="en-IN" sz="16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5A9E"/>
                          </a:solidFill>
                          <a:latin typeface="Arial" pitchFamily="34" charset="0"/>
                          <a:ea typeface="Times New Roman"/>
                          <a:cs typeface="Arial" pitchFamily="34" charset="0"/>
                        </a:rPr>
                        <a:t> % of 1987</a:t>
                      </a:r>
                      <a:endParaRPr lang="en-IN" sz="1600" b="1" dirty="0">
                        <a:solidFill>
                          <a:srgbClr val="005A9E"/>
                        </a:solidFill>
                        <a:latin typeface="Arial" pitchFamily="34" charset="0"/>
                        <a:ea typeface="Calibri"/>
                        <a:cs typeface="Arial" pitchFamily="34" charset="0"/>
                      </a:endParaRPr>
                    </a:p>
                    <a:p>
                      <a:pPr algn="ctr">
                        <a:lnSpc>
                          <a:spcPct val="115000"/>
                        </a:lnSpc>
                        <a:spcAft>
                          <a:spcPts val="0"/>
                        </a:spcAft>
                      </a:pPr>
                      <a:r>
                        <a:rPr lang="en-US" sz="1600" b="1" dirty="0">
                          <a:solidFill>
                            <a:srgbClr val="005A9E"/>
                          </a:solidFill>
                          <a:latin typeface="Arial" pitchFamily="34" charset="0"/>
                          <a:ea typeface="Times New Roman"/>
                          <a:cs typeface="Arial" pitchFamily="34" charset="0"/>
                        </a:rPr>
                        <a:t>Indian Publication</a:t>
                      </a:r>
                      <a:endParaRPr lang="en-IN" sz="1600" b="1"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514">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1</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solidFill>
                            <a:srgbClr val="005A9E"/>
                          </a:solidFill>
                          <a:latin typeface="Arial" pitchFamily="34" charset="0"/>
                          <a:ea typeface="Times New Roman"/>
                          <a:cs typeface="Arial" pitchFamily="34" charset="0"/>
                        </a:rPr>
                        <a:t>Tata Institute of Fundamental Research</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368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5A9E"/>
                          </a:solidFill>
                          <a:latin typeface="Arial" pitchFamily="34" charset="0"/>
                          <a:ea typeface="Times New Roman"/>
                          <a:cs typeface="Arial" pitchFamily="34" charset="0"/>
                        </a:rPr>
                        <a:t>40.395 %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18.520 %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255">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2</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solidFill>
                            <a:srgbClr val="005A9E"/>
                          </a:solidFill>
                          <a:latin typeface="Arial" pitchFamily="34" charset="0"/>
                          <a:ea typeface="Times New Roman"/>
                          <a:cs typeface="Arial" pitchFamily="34" charset="0"/>
                        </a:rPr>
                        <a:t>Indian Institute of Astrophysics</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213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23.381 %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10.720 %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257">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3</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5A9E"/>
                          </a:solidFill>
                          <a:latin typeface="Arial" pitchFamily="34" charset="0"/>
                          <a:ea typeface="Times New Roman"/>
                          <a:cs typeface="Arial" pitchFamily="34" charset="0"/>
                        </a:rPr>
                        <a:t>Physical Research Laboratory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155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17.014 %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7.801 %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810">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4</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5A9E"/>
                          </a:solidFill>
                          <a:latin typeface="Arial" pitchFamily="34" charset="0"/>
                          <a:ea typeface="Times New Roman"/>
                          <a:cs typeface="Arial" pitchFamily="34" charset="0"/>
                        </a:rPr>
                        <a:t>Inter University Centre for Astronomy Astrophysics</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90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9.879 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4.529 %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255">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5</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5A9E"/>
                          </a:solidFill>
                          <a:latin typeface="Arial" pitchFamily="34" charset="0"/>
                          <a:ea typeface="Times New Roman"/>
                          <a:cs typeface="Arial" pitchFamily="34" charset="0"/>
                        </a:rPr>
                        <a:t>Raman Research Institute</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50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5.488 %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2.516 %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514">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6</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5A9E"/>
                          </a:solidFill>
                          <a:latin typeface="Arial" pitchFamily="34" charset="0"/>
                          <a:ea typeface="Times New Roman"/>
                          <a:cs typeface="Arial" pitchFamily="34" charset="0"/>
                        </a:rPr>
                        <a:t>Uttar Pradesh State Observatory now </a:t>
                      </a:r>
                      <a:r>
                        <a:rPr lang="en-US" sz="1800" b="1">
                          <a:solidFill>
                            <a:srgbClr val="005A9E"/>
                          </a:solidFill>
                          <a:latin typeface="Arial" pitchFamily="34" charset="0"/>
                          <a:ea typeface="Times New Roman"/>
                          <a:cs typeface="Arial" pitchFamily="34" charset="0"/>
                        </a:rPr>
                        <a:t>ARIES</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46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a:solidFill>
                            <a:srgbClr val="005A9E"/>
                          </a:solidFill>
                          <a:latin typeface="Arial" pitchFamily="34" charset="0"/>
                          <a:ea typeface="Calibri"/>
                          <a:cs typeface="Arial" pitchFamily="34" charset="0"/>
                        </a:rPr>
                        <a:t>5.049 %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2.315 %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255">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7</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solidFill>
                            <a:srgbClr val="005A9E"/>
                          </a:solidFill>
                          <a:latin typeface="Arial" pitchFamily="34" charset="0"/>
                          <a:ea typeface="Times New Roman"/>
                          <a:cs typeface="Arial" pitchFamily="34" charset="0"/>
                        </a:rPr>
                        <a:t>Saha Institute of Nuclear Physics</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30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3.293 %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1.510 %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514">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8</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solidFill>
                            <a:srgbClr val="005A9E"/>
                          </a:solidFill>
                          <a:latin typeface="Arial" pitchFamily="34" charset="0"/>
                          <a:ea typeface="Times New Roman"/>
                          <a:cs typeface="Arial" pitchFamily="34" charset="0"/>
                        </a:rPr>
                        <a:t>Mehta Research </a:t>
                      </a:r>
                      <a:r>
                        <a:rPr lang="en-US" sz="1800" dirty="0" smtClean="0">
                          <a:solidFill>
                            <a:srgbClr val="005A9E"/>
                          </a:solidFill>
                          <a:latin typeface="Arial" pitchFamily="34" charset="0"/>
                          <a:ea typeface="Times New Roman"/>
                          <a:cs typeface="Arial" pitchFamily="34" charset="0"/>
                        </a:rPr>
                        <a:t>Institute now Harish-Chandra Research</a:t>
                      </a:r>
                      <a:r>
                        <a:rPr lang="en-US" sz="1800" baseline="0" dirty="0" smtClean="0">
                          <a:solidFill>
                            <a:srgbClr val="005A9E"/>
                          </a:solidFill>
                          <a:latin typeface="Arial" pitchFamily="34" charset="0"/>
                          <a:ea typeface="Times New Roman"/>
                          <a:cs typeface="Arial" pitchFamily="34" charset="0"/>
                        </a:rPr>
                        <a:t> Institute</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 9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0.988 %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0.453 %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709">
                <a:tc>
                  <a:txBody>
                    <a:bodyPr/>
                    <a:lstStyle/>
                    <a:p>
                      <a:pPr marL="342900" lvl="0" indent="-342900" algn="ctr">
                        <a:lnSpc>
                          <a:spcPct val="115000"/>
                        </a:lnSpc>
                        <a:spcAft>
                          <a:spcPts val="0"/>
                        </a:spcAft>
                        <a:buFont typeface="+mj-lt"/>
                        <a:buNone/>
                      </a:pPr>
                      <a:r>
                        <a:rPr lang="en-US" sz="1800" dirty="0" smtClean="0">
                          <a:solidFill>
                            <a:srgbClr val="005A9E"/>
                          </a:solidFill>
                          <a:latin typeface="Arial" pitchFamily="34" charset="0"/>
                          <a:ea typeface="Times New Roman"/>
                          <a:cs typeface="Arial" pitchFamily="34" charset="0"/>
                        </a:rPr>
                        <a:t>9</a:t>
                      </a:r>
                      <a:endParaRPr lang="en-US" sz="1800" dirty="0">
                        <a:solidFill>
                          <a:srgbClr val="005A9E"/>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a:solidFill>
                            <a:srgbClr val="005A9E"/>
                          </a:solidFill>
                          <a:latin typeface="Arial" pitchFamily="34" charset="0"/>
                          <a:ea typeface="Times New Roman"/>
                          <a:cs typeface="Arial" pitchFamily="34" charset="0"/>
                        </a:rPr>
                        <a:t>SN Bose National Centre For Basic Science</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5A9E"/>
                          </a:solidFill>
                          <a:latin typeface="Arial" pitchFamily="34" charset="0"/>
                          <a:ea typeface="Times New Roman"/>
                          <a:cs typeface="Arial" pitchFamily="34" charset="0"/>
                        </a:rPr>
                        <a:t> 7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5A9E"/>
                          </a:solidFill>
                          <a:latin typeface="Arial" pitchFamily="34" charset="0"/>
                          <a:ea typeface="Times New Roman"/>
                          <a:cs typeface="Arial" pitchFamily="34" charset="0"/>
                        </a:rPr>
                        <a:t>0.768 %</a:t>
                      </a:r>
                      <a:endParaRPr lang="en-IN" sz="180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5A9E"/>
                          </a:solidFill>
                          <a:latin typeface="Arial" pitchFamily="34" charset="0"/>
                          <a:ea typeface="Times New Roman"/>
                          <a:cs typeface="Arial" pitchFamily="34" charset="0"/>
                        </a:rPr>
                        <a:t>0.352 %</a:t>
                      </a:r>
                      <a:endParaRPr lang="en-IN" sz="1800" dirty="0">
                        <a:solidFill>
                          <a:srgbClr val="005A9E"/>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a:spLocks noChangeArrowheads="1"/>
          </p:cNvSpPr>
          <p:nvPr/>
        </p:nvSpPr>
        <p:spPr bwMode="auto">
          <a:xfrm>
            <a:off x="7543800" y="6488668"/>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4" name="TextBox 3"/>
          <p:cNvSpPr txBox="1"/>
          <p:nvPr/>
        </p:nvSpPr>
        <p:spPr>
          <a:xfrm>
            <a:off x="1524000" y="87868"/>
            <a:ext cx="6357253" cy="369332"/>
          </a:xfrm>
          <a:prstGeom prst="rect">
            <a:avLst/>
          </a:prstGeom>
          <a:noFill/>
        </p:spPr>
        <p:txBody>
          <a:bodyPr wrap="none" rtlCol="0">
            <a:spAutoFit/>
          </a:bodyPr>
          <a:lstStyle/>
          <a:p>
            <a:r>
              <a:rPr lang="en-US" b="1" dirty="0" smtClean="0">
                <a:solidFill>
                  <a:srgbClr val="FF0000"/>
                </a:solidFill>
              </a:rPr>
              <a:t>Paper Published by FORSA Institutes during 1991 - 1995</a:t>
            </a:r>
            <a:endParaRPr lang="en-US" b="1" dirty="0">
              <a:solidFill>
                <a:srgbClr val="FF0000"/>
              </a:solidFill>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30</a:t>
            </a:fld>
            <a:endParaRPr lang="en-US"/>
          </a:p>
        </p:txBody>
      </p:sp>
      <p:sp>
        <p:nvSpPr>
          <p:cNvPr id="6" name="TextBox 5"/>
          <p:cNvSpPr txBox="1"/>
          <p:nvPr/>
        </p:nvSpPr>
        <p:spPr>
          <a:xfrm>
            <a:off x="228600" y="545068"/>
            <a:ext cx="4288290" cy="369332"/>
          </a:xfrm>
          <a:prstGeom prst="rect">
            <a:avLst/>
          </a:prstGeom>
          <a:noFill/>
        </p:spPr>
        <p:txBody>
          <a:bodyPr wrap="none" rtlCol="0">
            <a:spAutoFit/>
          </a:bodyPr>
          <a:lstStyle/>
          <a:p>
            <a:r>
              <a:rPr lang="en-US" b="1" dirty="0" smtClean="0">
                <a:solidFill>
                  <a:srgbClr val="C00000"/>
                </a:solidFill>
              </a:rPr>
              <a:t>Table 5.2: Output of FORSA Institutes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2" y="898719"/>
          <a:ext cx="8458198" cy="5775138"/>
        </p:xfrm>
        <a:graphic>
          <a:graphicData uri="http://schemas.openxmlformats.org/drawingml/2006/table">
            <a:tbl>
              <a:tblPr/>
              <a:tblGrid>
                <a:gridCol w="696748"/>
                <a:gridCol w="2686531"/>
                <a:gridCol w="1339215"/>
                <a:gridCol w="1198245"/>
                <a:gridCol w="1163907"/>
                <a:gridCol w="1373552"/>
              </a:tblGrid>
              <a:tr h="691634">
                <a:tc>
                  <a:txBody>
                    <a:bodyPr/>
                    <a:lstStyle/>
                    <a:p>
                      <a:pPr algn="ctr">
                        <a:lnSpc>
                          <a:spcPct val="115000"/>
                        </a:lnSpc>
                        <a:spcAft>
                          <a:spcPts val="0"/>
                        </a:spcAft>
                      </a:pPr>
                      <a:r>
                        <a:rPr lang="en-US" sz="1400" b="1" dirty="0">
                          <a:solidFill>
                            <a:srgbClr val="005A9E"/>
                          </a:solidFill>
                          <a:latin typeface="Arial" pitchFamily="34" charset="0"/>
                          <a:ea typeface="Times New Roman"/>
                          <a:cs typeface="Arial" pitchFamily="34" charset="0"/>
                        </a:rPr>
                        <a:t>Rank </a:t>
                      </a:r>
                      <a:endParaRPr lang="en-IN" sz="1400" b="1"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5A9E"/>
                          </a:solidFill>
                          <a:latin typeface="Arial" pitchFamily="34" charset="0"/>
                          <a:ea typeface="Times New Roman"/>
                          <a:cs typeface="Arial" pitchFamily="34" charset="0"/>
                        </a:rPr>
                        <a:t>FORSA Institute 2011-2015</a:t>
                      </a:r>
                      <a:endParaRPr lang="en-IN" sz="1400" b="1"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solidFill>
                            <a:srgbClr val="005A9E"/>
                          </a:solidFill>
                          <a:latin typeface="Arial" pitchFamily="34" charset="0"/>
                          <a:ea typeface="Times New Roman"/>
                          <a:cs typeface="Arial" pitchFamily="34" charset="0"/>
                        </a:rPr>
                        <a:t>Established </a:t>
                      </a:r>
                      <a:endParaRPr lang="en-IN" sz="1400" b="1">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5A9E"/>
                          </a:solidFill>
                          <a:latin typeface="Arial" pitchFamily="34" charset="0"/>
                          <a:ea typeface="Times New Roman"/>
                          <a:cs typeface="Arial" pitchFamily="34" charset="0"/>
                        </a:rPr>
                        <a:t>Paper Published</a:t>
                      </a:r>
                      <a:endParaRPr lang="en-IN" sz="1400" b="1"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5A9E"/>
                          </a:solidFill>
                          <a:latin typeface="Arial" pitchFamily="34" charset="0"/>
                          <a:ea typeface="Times New Roman"/>
                          <a:cs typeface="Arial" pitchFamily="34" charset="0"/>
                        </a:rPr>
                        <a:t> % of 2734 </a:t>
                      </a:r>
                      <a:r>
                        <a:rPr lang="en-US" sz="1400" b="1" dirty="0" smtClean="0">
                          <a:solidFill>
                            <a:srgbClr val="005A9E"/>
                          </a:solidFill>
                          <a:latin typeface="Arial" pitchFamily="34" charset="0"/>
                          <a:ea typeface="Times New Roman"/>
                          <a:cs typeface="Arial" pitchFamily="34" charset="0"/>
                        </a:rPr>
                        <a:t>FORSA Institutes </a:t>
                      </a:r>
                      <a:endParaRPr lang="en-IN" sz="1400" b="1"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5A9E"/>
                          </a:solidFill>
                          <a:latin typeface="Arial" pitchFamily="34" charset="0"/>
                          <a:ea typeface="Times New Roman"/>
                          <a:cs typeface="Arial" pitchFamily="34" charset="0"/>
                        </a:rPr>
                        <a:t> </a:t>
                      </a:r>
                      <a:r>
                        <a:rPr lang="en-US" sz="1400" b="1" dirty="0" smtClean="0">
                          <a:solidFill>
                            <a:srgbClr val="005A9E"/>
                          </a:solidFill>
                          <a:latin typeface="Arial" pitchFamily="34" charset="0"/>
                          <a:ea typeface="Times New Roman"/>
                          <a:cs typeface="Arial" pitchFamily="34" charset="0"/>
                        </a:rPr>
                        <a:t>% of 5186</a:t>
                      </a:r>
                      <a:endParaRPr lang="en-IN" sz="1400" b="1" dirty="0">
                        <a:solidFill>
                          <a:srgbClr val="005A9E"/>
                        </a:solidFill>
                        <a:latin typeface="Arial" pitchFamily="34" charset="0"/>
                        <a:ea typeface="Calibri"/>
                        <a:cs typeface="Arial" pitchFamily="34" charset="0"/>
                      </a:endParaRPr>
                    </a:p>
                    <a:p>
                      <a:pPr algn="ctr">
                        <a:lnSpc>
                          <a:spcPct val="115000"/>
                        </a:lnSpc>
                        <a:spcAft>
                          <a:spcPts val="0"/>
                        </a:spcAft>
                      </a:pPr>
                      <a:r>
                        <a:rPr lang="en-US" sz="1400" b="1" dirty="0" smtClean="0">
                          <a:solidFill>
                            <a:srgbClr val="005A9E"/>
                          </a:solidFill>
                          <a:latin typeface="Arial" pitchFamily="34" charset="0"/>
                          <a:ea typeface="Times New Roman"/>
                          <a:cs typeface="Arial" pitchFamily="34" charset="0"/>
                        </a:rPr>
                        <a:t>Over all Publications</a:t>
                      </a:r>
                      <a:endParaRPr lang="en-IN" sz="1400" b="1"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algn="ctr"/>
                      <a:r>
                        <a:rPr lang="en-US" sz="1600" dirty="0" smtClean="0">
                          <a:solidFill>
                            <a:srgbClr val="005A9E"/>
                          </a:solidFill>
                          <a:latin typeface="Arial" pitchFamily="34" charset="0"/>
                          <a:cs typeface="Arial" pitchFamily="34" charset="0"/>
                        </a:rPr>
                        <a:t>1</a:t>
                      </a:r>
                      <a:endParaRPr lang="en-IN" sz="1600" dirty="0">
                        <a:solidFill>
                          <a:srgbClr val="005A9E"/>
                        </a:solidFill>
                        <a:latin typeface="Arial" pitchFamily="34" charset="0"/>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solidFill>
                            <a:srgbClr val="005A9E"/>
                          </a:solidFill>
                          <a:latin typeface="Arial" pitchFamily="34" charset="0"/>
                          <a:ea typeface="Times New Roman"/>
                          <a:cs typeface="Arial" pitchFamily="34" charset="0"/>
                        </a:rPr>
                        <a:t>Tata Institute of Fundamental Research</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1945</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 929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33.980 %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17.914 %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2</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solidFill>
                            <a:srgbClr val="005A9E"/>
                          </a:solidFill>
                          <a:latin typeface="Arial" pitchFamily="34" charset="0"/>
                          <a:ea typeface="Times New Roman"/>
                          <a:cs typeface="Arial" pitchFamily="34" charset="0"/>
                        </a:rPr>
                        <a:t>Inter University Centre for Astronomy Astrophysics</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1989</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 514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18.800 %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9.911 %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3</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5A9E"/>
                          </a:solidFill>
                          <a:latin typeface="Arial" pitchFamily="34" charset="0"/>
                          <a:ea typeface="Times New Roman"/>
                          <a:cs typeface="Arial" pitchFamily="34" charset="0"/>
                        </a:rPr>
                        <a:t>Indian Institute of Astrophysics</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1971</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 409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14.960%</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7.887 %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4</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5A9E"/>
                          </a:solidFill>
                          <a:latin typeface="Arial" pitchFamily="34" charset="0"/>
                          <a:ea typeface="Times New Roman"/>
                          <a:cs typeface="Arial" pitchFamily="34" charset="0"/>
                        </a:rPr>
                        <a:t>Saha Institute of Nuclear Physics</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600">
                          <a:solidFill>
                            <a:srgbClr val="005A9E"/>
                          </a:solidFill>
                          <a:latin typeface="Arial" pitchFamily="34" charset="0"/>
                          <a:ea typeface="Calibri"/>
                          <a:cs typeface="Arial" pitchFamily="34" charset="0"/>
                        </a:rPr>
                        <a:t>1949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 347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12.692%</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6.691 %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5</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5A9E"/>
                          </a:solidFill>
                          <a:latin typeface="Arial" pitchFamily="34" charset="0"/>
                          <a:ea typeface="Times New Roman"/>
                          <a:cs typeface="Arial" pitchFamily="34" charset="0"/>
                        </a:rPr>
                        <a:t>Physical Research Laboratory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1947</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 309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11.302%</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5.958 %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947">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6</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5A9E"/>
                          </a:solidFill>
                          <a:latin typeface="Arial" pitchFamily="34" charset="0"/>
                          <a:ea typeface="Times New Roman"/>
                          <a:cs typeface="Arial" pitchFamily="34" charset="0"/>
                        </a:rPr>
                        <a:t>Raman Research Institute</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1948</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 225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8.230%</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4.339 %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841">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7</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err="1">
                          <a:solidFill>
                            <a:srgbClr val="005A9E"/>
                          </a:solidFill>
                          <a:latin typeface="Arial" pitchFamily="34" charset="0"/>
                          <a:ea typeface="Times New Roman"/>
                          <a:cs typeface="Arial" pitchFamily="34" charset="0"/>
                        </a:rPr>
                        <a:t>Aryabhatta</a:t>
                      </a:r>
                      <a:r>
                        <a:rPr lang="en-US" sz="1600" dirty="0">
                          <a:solidFill>
                            <a:srgbClr val="005A9E"/>
                          </a:solidFill>
                          <a:latin typeface="Arial" pitchFamily="34" charset="0"/>
                          <a:ea typeface="Times New Roman"/>
                          <a:cs typeface="Arial" pitchFamily="34" charset="0"/>
                        </a:rPr>
                        <a:t> Research Institute of Observational Sciences</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1951</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 207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7.571 %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3.992 %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8</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5A9E"/>
                          </a:solidFill>
                          <a:latin typeface="Arial" pitchFamily="34" charset="0"/>
                          <a:ea typeface="Times New Roman"/>
                          <a:cs typeface="Arial" pitchFamily="34" charset="0"/>
                        </a:rPr>
                        <a:t>Harish Chandra Research Institute</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1975</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5A9E"/>
                          </a:solidFill>
                          <a:latin typeface="Arial" pitchFamily="34" charset="0"/>
                          <a:ea typeface="Times New Roman"/>
                          <a:cs typeface="Arial" pitchFamily="34" charset="0"/>
                        </a:rPr>
                        <a:t> 129 </a:t>
                      </a:r>
                      <a:endParaRPr lang="en-IN" sz="160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4.718 %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2.487 %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94">
                <a:tc>
                  <a:txBody>
                    <a:bodyPr/>
                    <a:lstStyle/>
                    <a:p>
                      <a:pPr marL="342900" lvl="0" indent="-342900" algn="ctr">
                        <a:lnSpc>
                          <a:spcPct val="115000"/>
                        </a:lnSpc>
                        <a:spcAft>
                          <a:spcPts val="0"/>
                        </a:spcAft>
                        <a:buFont typeface="+mj-lt"/>
                        <a:buNone/>
                      </a:pPr>
                      <a:r>
                        <a:rPr lang="en-US" sz="1600" dirty="0" smtClean="0">
                          <a:solidFill>
                            <a:srgbClr val="005A9E"/>
                          </a:solidFill>
                          <a:latin typeface="Arial" pitchFamily="34" charset="0"/>
                          <a:ea typeface="Times New Roman"/>
                          <a:cs typeface="Arial" pitchFamily="34" charset="0"/>
                        </a:rPr>
                        <a:t>9</a:t>
                      </a:r>
                      <a:endParaRPr lang="en-US" sz="1600" dirty="0">
                        <a:solidFill>
                          <a:srgbClr val="005A9E"/>
                        </a:solidFill>
                        <a:latin typeface="Arial" pitchFamily="34" charset="0"/>
                        <a:ea typeface="Times New Roman"/>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solidFill>
                            <a:srgbClr val="005A9E"/>
                          </a:solidFill>
                          <a:latin typeface="Arial" pitchFamily="34" charset="0"/>
                          <a:ea typeface="Times New Roman"/>
                          <a:cs typeface="Arial" pitchFamily="34" charset="0"/>
                        </a:rPr>
                        <a:t>SN Bose National Centre For Basic Science</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1986</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 120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4.389 %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a:solidFill>
                            <a:srgbClr val="005A9E"/>
                          </a:solidFill>
                          <a:latin typeface="Arial" pitchFamily="34" charset="0"/>
                          <a:ea typeface="Times New Roman"/>
                          <a:cs typeface="Arial" pitchFamily="34" charset="0"/>
                        </a:rPr>
                        <a:t>2.314 %</a:t>
                      </a:r>
                      <a:endParaRPr lang="en-IN" sz="1600" dirty="0">
                        <a:solidFill>
                          <a:srgbClr val="005A9E"/>
                        </a:solidFill>
                        <a:latin typeface="Arial" pitchFamily="34" charset="0"/>
                        <a:ea typeface="Calibri"/>
                        <a:cs typeface="Arial" pitchFamily="34" charset="0"/>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524000" y="87868"/>
            <a:ext cx="6408614" cy="369332"/>
          </a:xfrm>
          <a:prstGeom prst="rect">
            <a:avLst/>
          </a:prstGeom>
          <a:noFill/>
        </p:spPr>
        <p:txBody>
          <a:bodyPr wrap="none" rtlCol="0">
            <a:spAutoFit/>
          </a:bodyPr>
          <a:lstStyle/>
          <a:p>
            <a:r>
              <a:rPr lang="en-US" b="1" dirty="0" smtClean="0">
                <a:solidFill>
                  <a:srgbClr val="FF0000"/>
                </a:solidFill>
              </a:rPr>
              <a:t>Paper Published by FORSA Institutes during 2011 -  2015</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31</a:t>
            </a:fld>
            <a:endParaRPr lang="en-US"/>
          </a:p>
        </p:txBody>
      </p:sp>
      <p:sp>
        <p:nvSpPr>
          <p:cNvPr id="5" name="TextBox 4"/>
          <p:cNvSpPr txBox="1"/>
          <p:nvPr/>
        </p:nvSpPr>
        <p:spPr>
          <a:xfrm>
            <a:off x="359910" y="468868"/>
            <a:ext cx="4288290" cy="369332"/>
          </a:xfrm>
          <a:prstGeom prst="rect">
            <a:avLst/>
          </a:prstGeom>
          <a:noFill/>
        </p:spPr>
        <p:txBody>
          <a:bodyPr wrap="none" rtlCol="0">
            <a:spAutoFit/>
          </a:bodyPr>
          <a:lstStyle/>
          <a:p>
            <a:r>
              <a:rPr lang="en-US" b="1" dirty="0" smtClean="0">
                <a:solidFill>
                  <a:srgbClr val="C00000"/>
                </a:solidFill>
              </a:rPr>
              <a:t>Table 5.3: Output of FORSA Institutes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935003"/>
          <a:ext cx="8686802" cy="6028508"/>
        </p:xfrm>
        <a:graphic>
          <a:graphicData uri="http://schemas.openxmlformats.org/drawingml/2006/table">
            <a:tbl>
              <a:tblPr/>
              <a:tblGrid>
                <a:gridCol w="1691235"/>
                <a:gridCol w="768743"/>
                <a:gridCol w="922492"/>
                <a:gridCol w="614995"/>
                <a:gridCol w="845618"/>
                <a:gridCol w="691869"/>
                <a:gridCol w="845618"/>
                <a:gridCol w="691869"/>
                <a:gridCol w="768743"/>
                <a:gridCol w="845620"/>
              </a:tblGrid>
              <a:tr h="368321">
                <a:tc>
                  <a:txBody>
                    <a:bodyPr/>
                    <a:lstStyle/>
                    <a:p>
                      <a:pPr marL="0" marR="0" algn="just">
                        <a:lnSpc>
                          <a:spcPct val="115000"/>
                        </a:lnSpc>
                        <a:spcBef>
                          <a:spcPts val="0"/>
                        </a:spcBef>
                        <a:spcAft>
                          <a:spcPts val="0"/>
                        </a:spcAft>
                      </a:pPr>
                      <a:r>
                        <a:rPr lang="en-IN" sz="1100" b="1" dirty="0">
                          <a:solidFill>
                            <a:srgbClr val="002060"/>
                          </a:solidFill>
                          <a:latin typeface="Arial" pitchFamily="34" charset="0"/>
                          <a:ea typeface="Calibri"/>
                          <a:cs typeface="Arial" pitchFamily="34" charset="0"/>
                        </a:rPr>
                        <a:t>Year</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b="1" dirty="0" smtClean="0">
                          <a:solidFill>
                            <a:srgbClr val="002060"/>
                          </a:solidFill>
                          <a:latin typeface="Arial" pitchFamily="34" charset="0"/>
                          <a:ea typeface="Calibri"/>
                          <a:cs typeface="Arial" pitchFamily="34" charset="0"/>
                        </a:rPr>
                        <a:t>TIFR</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b="1" dirty="0" smtClean="0">
                          <a:solidFill>
                            <a:srgbClr val="002060"/>
                          </a:solidFill>
                          <a:latin typeface="Arial" pitchFamily="34" charset="0"/>
                          <a:ea typeface="Calibri"/>
                          <a:cs typeface="Arial" pitchFamily="34" charset="0"/>
                        </a:rPr>
                        <a:t>IIA</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PRL</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IUCAA</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RRI</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UPSO new ARIES</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SINP</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MRI now HRI</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b="1" dirty="0" smtClean="0">
                          <a:solidFill>
                            <a:srgbClr val="002060"/>
                          </a:solidFill>
                          <a:latin typeface="Arial" pitchFamily="34" charset="0"/>
                          <a:ea typeface="Times New Roman"/>
                          <a:cs typeface="Arial" pitchFamily="34" charset="0"/>
                        </a:rPr>
                        <a:t>SN Bose N C B S</a:t>
                      </a:r>
                      <a:endParaRPr lang="en-US" sz="1100" b="1" dirty="0">
                        <a:solidFill>
                          <a:srgbClr val="002060"/>
                        </a:solidFill>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dirty="0">
                          <a:latin typeface="Arial" pitchFamily="34" charset="0"/>
                          <a:ea typeface="Calibri"/>
                          <a:cs typeface="Arial" pitchFamily="34" charset="0"/>
                        </a:rPr>
                        <a:t>1991</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164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342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4</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433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113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9</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846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154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135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122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57</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13</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1233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183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154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145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16</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756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177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141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14</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665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241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158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548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174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124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14</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446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143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196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5</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396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168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297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147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8</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281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146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3</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239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111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6</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242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106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95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120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6</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95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78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2009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83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87</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212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84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2</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105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50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170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97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168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101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173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86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61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2</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188</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76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3</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193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91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2017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45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26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60">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Total Citations</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9075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dirty="0">
                          <a:latin typeface="Arial" pitchFamily="34" charset="0"/>
                          <a:ea typeface="Calibri"/>
                          <a:cs typeface="Arial" pitchFamily="34" charset="0"/>
                        </a:rPr>
                        <a:t>3010</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2510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2054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1352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404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463</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81</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136</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28">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Avg Citations/year</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dirty="0">
                          <a:latin typeface="Arial" pitchFamily="34" charset="0"/>
                          <a:ea typeface="Calibri"/>
                          <a:cs typeface="Arial" pitchFamily="34" charset="0"/>
                        </a:rPr>
                        <a:t>376.11</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100">
                          <a:latin typeface="Arial" pitchFamily="34" charset="0"/>
                          <a:ea typeface="Calibri"/>
                          <a:cs typeface="Arial" pitchFamily="34" charset="0"/>
                        </a:rPr>
                        <a:t>111.40</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92.96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76.07</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50.44</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14.96</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17.15</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a:solidFill>
                            <a:srgbClr val="333333"/>
                          </a:solidFill>
                          <a:latin typeface="Arial" pitchFamily="34" charset="0"/>
                          <a:ea typeface="Times New Roman"/>
                          <a:cs typeface="Arial" pitchFamily="34" charset="0"/>
                        </a:rPr>
                        <a:t>3.52</a:t>
                      </a:r>
                      <a:endParaRPr lang="en-US" sz="110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100" dirty="0">
                          <a:solidFill>
                            <a:srgbClr val="333333"/>
                          </a:solidFill>
                          <a:latin typeface="Arial" pitchFamily="34" charset="0"/>
                          <a:ea typeface="Times New Roman"/>
                          <a:cs typeface="Arial" pitchFamily="34" charset="0"/>
                        </a:rPr>
                        <a:t>8.44</a:t>
                      </a:r>
                      <a:endParaRPr lang="en-US" sz="1100" dirty="0">
                        <a:latin typeface="Arial" pitchFamily="34" charset="0"/>
                        <a:ea typeface="Calibri"/>
                        <a:cs typeface="Arial" pitchFamily="34" charset="0"/>
                      </a:endParaRPr>
                    </a:p>
                  </a:txBody>
                  <a:tcPr marL="55217" marR="552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714303" y="0"/>
            <a:ext cx="3762697" cy="615553"/>
          </a:xfrm>
          <a:prstGeom prst="rect">
            <a:avLst/>
          </a:prstGeom>
          <a:noFill/>
        </p:spPr>
        <p:txBody>
          <a:bodyPr wrap="none" rtlCol="0">
            <a:spAutoFit/>
          </a:bodyPr>
          <a:lstStyle/>
          <a:p>
            <a:r>
              <a:rPr lang="en-US" sz="2000" b="1" dirty="0" smtClean="0">
                <a:solidFill>
                  <a:srgbClr val="FF0000"/>
                </a:solidFill>
              </a:rPr>
              <a:t>Citations of FORSA Institutes</a:t>
            </a:r>
          </a:p>
          <a:p>
            <a:pPr algn="ctr"/>
            <a:r>
              <a:rPr lang="en-US" sz="1400" b="1" dirty="0" smtClean="0">
                <a:solidFill>
                  <a:srgbClr val="0070C0"/>
                </a:solidFill>
              </a:rPr>
              <a:t>Paper Published during 1991 - 1995</a:t>
            </a:r>
            <a:endParaRPr lang="en-US" sz="1400" b="1" dirty="0">
              <a:solidFill>
                <a:srgbClr val="0070C0"/>
              </a:solidFill>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32</a:t>
            </a:fld>
            <a:endParaRPr lang="en-US"/>
          </a:p>
        </p:txBody>
      </p:sp>
      <p:sp>
        <p:nvSpPr>
          <p:cNvPr id="5" name="TextBox 4"/>
          <p:cNvSpPr txBox="1"/>
          <p:nvPr/>
        </p:nvSpPr>
        <p:spPr>
          <a:xfrm>
            <a:off x="228600" y="545068"/>
            <a:ext cx="5557868" cy="369332"/>
          </a:xfrm>
          <a:prstGeom prst="rect">
            <a:avLst/>
          </a:prstGeom>
          <a:noFill/>
        </p:spPr>
        <p:txBody>
          <a:bodyPr wrap="none" rtlCol="0">
            <a:spAutoFit/>
          </a:bodyPr>
          <a:lstStyle/>
          <a:p>
            <a:r>
              <a:rPr lang="en-US" b="1" dirty="0" smtClean="0">
                <a:solidFill>
                  <a:srgbClr val="C00000"/>
                </a:solidFill>
              </a:rPr>
              <a:t>Table 6.1: Citations analysis of FORSA Institutes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 y="457200"/>
          <a:ext cx="9144000" cy="6172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714303" y="0"/>
            <a:ext cx="3762697" cy="615553"/>
          </a:xfrm>
          <a:prstGeom prst="rect">
            <a:avLst/>
          </a:prstGeom>
          <a:noFill/>
        </p:spPr>
        <p:txBody>
          <a:bodyPr wrap="none" rtlCol="0">
            <a:spAutoFit/>
          </a:bodyPr>
          <a:lstStyle/>
          <a:p>
            <a:r>
              <a:rPr lang="en-US" sz="2000" b="1" dirty="0" smtClean="0">
                <a:solidFill>
                  <a:srgbClr val="FF0000"/>
                </a:solidFill>
              </a:rPr>
              <a:t>Citations of FORSA Institutes</a:t>
            </a:r>
          </a:p>
          <a:p>
            <a:pPr algn="ctr"/>
            <a:r>
              <a:rPr lang="en-US" sz="1400" b="1" dirty="0" smtClean="0">
                <a:solidFill>
                  <a:srgbClr val="0070C0"/>
                </a:solidFill>
              </a:rPr>
              <a:t>Paper Published during 1991 - 1995</a:t>
            </a:r>
            <a:endParaRPr lang="en-US" sz="1400" b="1" dirty="0">
              <a:solidFill>
                <a:srgbClr val="0070C0"/>
              </a:solidFill>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5" y="1905000"/>
          <a:ext cx="8686795" cy="3831055"/>
        </p:xfrm>
        <a:graphic>
          <a:graphicData uri="http://schemas.openxmlformats.org/drawingml/2006/table">
            <a:tbl>
              <a:tblPr/>
              <a:tblGrid>
                <a:gridCol w="1066800"/>
                <a:gridCol w="1143000"/>
                <a:gridCol w="533400"/>
                <a:gridCol w="685800"/>
                <a:gridCol w="609600"/>
                <a:gridCol w="609600"/>
                <a:gridCol w="609600"/>
                <a:gridCol w="609600"/>
                <a:gridCol w="533400"/>
                <a:gridCol w="914400"/>
                <a:gridCol w="1371595"/>
              </a:tblGrid>
              <a:tr h="316089">
                <a:tc>
                  <a:txBody>
                    <a:bodyPr/>
                    <a:lstStyle/>
                    <a:p>
                      <a:pPr marL="0" marR="0" algn="just">
                        <a:lnSpc>
                          <a:spcPct val="115000"/>
                        </a:lnSpc>
                        <a:spcBef>
                          <a:spcPts val="0"/>
                        </a:spcBef>
                        <a:spcAft>
                          <a:spcPts val="0"/>
                        </a:spcAft>
                      </a:pPr>
                      <a:r>
                        <a:rPr lang="en-IN" sz="1600" b="1" dirty="0">
                          <a:solidFill>
                            <a:srgbClr val="002060"/>
                          </a:solidFill>
                          <a:latin typeface="Arial" pitchFamily="34" charset="0"/>
                          <a:ea typeface="Calibri"/>
                          <a:cs typeface="Arial" pitchFamily="34" charset="0"/>
                        </a:rPr>
                        <a:t>Institute</a:t>
                      </a:r>
                      <a:endParaRPr lang="en-US" sz="1600" b="1"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smtClean="0">
                          <a:solidFill>
                            <a:srgbClr val="002060"/>
                          </a:solidFill>
                          <a:latin typeface="Arial" pitchFamily="34" charset="0"/>
                          <a:ea typeface="Calibri"/>
                          <a:cs typeface="Arial" pitchFamily="34" charset="0"/>
                        </a:rPr>
                        <a:t>Paper Published</a:t>
                      </a:r>
                      <a:endParaRPr lang="en-US" sz="1600" b="1"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a:solidFill>
                            <a:srgbClr val="002060"/>
                          </a:solidFill>
                          <a:latin typeface="Arial" pitchFamily="34" charset="0"/>
                          <a:ea typeface="Calibri"/>
                          <a:cs typeface="Arial" pitchFamily="34" charset="0"/>
                        </a:rPr>
                        <a:t>2011</a:t>
                      </a:r>
                      <a:endParaRPr lang="en-US" sz="1600" b="1">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a:solidFill>
                            <a:srgbClr val="002060"/>
                          </a:solidFill>
                          <a:latin typeface="Arial" pitchFamily="34" charset="0"/>
                          <a:ea typeface="Calibri"/>
                          <a:cs typeface="Arial" pitchFamily="34" charset="0"/>
                        </a:rPr>
                        <a:t>2012</a:t>
                      </a:r>
                      <a:endParaRPr lang="en-US" sz="1600" b="1">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dirty="0">
                          <a:solidFill>
                            <a:srgbClr val="002060"/>
                          </a:solidFill>
                          <a:latin typeface="Arial" pitchFamily="34" charset="0"/>
                          <a:ea typeface="Calibri"/>
                          <a:cs typeface="Arial" pitchFamily="34" charset="0"/>
                        </a:rPr>
                        <a:t>2013</a:t>
                      </a:r>
                      <a:endParaRPr lang="en-US" sz="1600" b="1"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dirty="0">
                          <a:solidFill>
                            <a:srgbClr val="002060"/>
                          </a:solidFill>
                          <a:latin typeface="Arial" pitchFamily="34" charset="0"/>
                          <a:ea typeface="Calibri"/>
                          <a:cs typeface="Arial" pitchFamily="34" charset="0"/>
                        </a:rPr>
                        <a:t>2014</a:t>
                      </a:r>
                      <a:endParaRPr lang="en-US" sz="1600" b="1"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a:solidFill>
                            <a:srgbClr val="002060"/>
                          </a:solidFill>
                          <a:latin typeface="Arial" pitchFamily="34" charset="0"/>
                          <a:ea typeface="Calibri"/>
                          <a:cs typeface="Arial" pitchFamily="34" charset="0"/>
                        </a:rPr>
                        <a:t>2015</a:t>
                      </a:r>
                      <a:endParaRPr lang="en-US" sz="1600" b="1">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a:solidFill>
                            <a:srgbClr val="002060"/>
                          </a:solidFill>
                          <a:latin typeface="Arial" pitchFamily="34" charset="0"/>
                          <a:ea typeface="Calibri"/>
                          <a:cs typeface="Arial" pitchFamily="34" charset="0"/>
                        </a:rPr>
                        <a:t>2016</a:t>
                      </a:r>
                      <a:endParaRPr lang="en-US" sz="1600" b="1">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dirty="0">
                          <a:solidFill>
                            <a:srgbClr val="002060"/>
                          </a:solidFill>
                          <a:latin typeface="Arial" pitchFamily="34" charset="0"/>
                          <a:ea typeface="Calibri"/>
                          <a:cs typeface="Arial" pitchFamily="34" charset="0"/>
                        </a:rPr>
                        <a:t>2017</a:t>
                      </a:r>
                      <a:endParaRPr lang="en-US" sz="1600" b="1"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a:solidFill>
                            <a:srgbClr val="002060"/>
                          </a:solidFill>
                          <a:latin typeface="Arial" pitchFamily="34" charset="0"/>
                          <a:ea typeface="Calibri"/>
                          <a:cs typeface="Arial" pitchFamily="34" charset="0"/>
                        </a:rPr>
                        <a:t>Total</a:t>
                      </a:r>
                      <a:endParaRPr lang="en-US" sz="1600" b="1">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1" dirty="0">
                          <a:solidFill>
                            <a:srgbClr val="002060"/>
                          </a:solidFill>
                          <a:latin typeface="Arial" pitchFamily="34" charset="0"/>
                          <a:ea typeface="Calibri"/>
                          <a:cs typeface="Arial" pitchFamily="34" charset="0"/>
                        </a:rPr>
                        <a:t>Average </a:t>
                      </a:r>
                      <a:r>
                        <a:rPr lang="en-IN" sz="1600" b="1" dirty="0" smtClean="0">
                          <a:solidFill>
                            <a:srgbClr val="002060"/>
                          </a:solidFill>
                          <a:latin typeface="Arial" pitchFamily="34" charset="0"/>
                          <a:ea typeface="Calibri"/>
                          <a:cs typeface="Arial" pitchFamily="34" charset="0"/>
                        </a:rPr>
                        <a:t>Citation/ year</a:t>
                      </a:r>
                      <a:endParaRPr lang="en-US" sz="1600" b="1"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045">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Times New Roman"/>
                          <a:cs typeface="Arial" pitchFamily="34" charset="0"/>
                        </a:rPr>
                        <a:t>TIFR</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rgbClr val="002060"/>
                          </a:solidFill>
                          <a:latin typeface="Arial" pitchFamily="34" charset="0"/>
                          <a:ea typeface="Times New Roman"/>
                          <a:cs typeface="Arial" pitchFamily="34" charset="0"/>
                        </a:rPr>
                        <a:t> 929 </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328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1717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a:solidFill>
                            <a:srgbClr val="002060"/>
                          </a:solidFill>
                          <a:latin typeface="Arial" pitchFamily="34" charset="0"/>
                          <a:ea typeface="Calibri"/>
                          <a:cs typeface="Arial" pitchFamily="34" charset="0"/>
                        </a:rPr>
                        <a:t>3102</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3405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4417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5279</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1130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19378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2768.28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67">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Calibri"/>
                          <a:cs typeface="Arial" pitchFamily="34" charset="0"/>
                        </a:rPr>
                        <a:t>IUCAA</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a:solidFill>
                            <a:srgbClr val="002060"/>
                          </a:solidFill>
                          <a:latin typeface="Arial" pitchFamily="34" charset="0"/>
                          <a:ea typeface="Times New Roman"/>
                          <a:cs typeface="Arial" pitchFamily="34" charset="0"/>
                        </a:rPr>
                        <a:t> 514 </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95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571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2069</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5394</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4653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a:solidFill>
                            <a:srgbClr val="002060"/>
                          </a:solidFill>
                          <a:latin typeface="Arial" pitchFamily="34" charset="0"/>
                          <a:ea typeface="Calibri"/>
                          <a:cs typeface="Arial" pitchFamily="34" charset="0"/>
                        </a:rPr>
                        <a:t>3417</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733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smtClean="0">
                          <a:solidFill>
                            <a:srgbClr val="002060"/>
                          </a:solidFill>
                          <a:latin typeface="Arial" pitchFamily="34" charset="0"/>
                          <a:ea typeface="Calibri"/>
                          <a:cs typeface="Arial" pitchFamily="34" charset="0"/>
                        </a:rPr>
                        <a:t>16932</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smtClean="0">
                          <a:solidFill>
                            <a:srgbClr val="002060"/>
                          </a:solidFill>
                          <a:latin typeface="Arial" pitchFamily="34" charset="0"/>
                          <a:ea typeface="Calibri"/>
                          <a:cs typeface="Arial" pitchFamily="34" charset="0"/>
                        </a:rPr>
                        <a:t>2418.86</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333">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Times New Roman"/>
                          <a:cs typeface="Arial" pitchFamily="34" charset="0"/>
                        </a:rPr>
                        <a:t>IIA</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rgbClr val="002060"/>
                          </a:solidFill>
                          <a:latin typeface="Arial" pitchFamily="34" charset="0"/>
                          <a:ea typeface="Times New Roman"/>
                          <a:cs typeface="Arial" pitchFamily="34" charset="0"/>
                        </a:rPr>
                        <a:t> 409 </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140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583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805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906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1063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1385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490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5372</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767.43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Times New Roman"/>
                          <a:cs typeface="Arial" pitchFamily="34" charset="0"/>
                        </a:rPr>
                        <a:t>SINP</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a:solidFill>
                            <a:srgbClr val="002060"/>
                          </a:solidFill>
                          <a:latin typeface="Arial" pitchFamily="34" charset="0"/>
                          <a:ea typeface="Times New Roman"/>
                          <a:cs typeface="Arial" pitchFamily="34" charset="0"/>
                        </a:rPr>
                        <a:t> 347 </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98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1037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2312</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2781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3003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3386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479</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13096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1870.86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66">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Times New Roman"/>
                          <a:cs typeface="Arial" pitchFamily="34" charset="0"/>
                        </a:rPr>
                        <a:t>PRL</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a:solidFill>
                            <a:srgbClr val="002060"/>
                          </a:solidFill>
                          <a:latin typeface="Arial" pitchFamily="34" charset="0"/>
                          <a:ea typeface="Times New Roman"/>
                          <a:cs typeface="Arial" pitchFamily="34" charset="0"/>
                        </a:rPr>
                        <a:t> 309 </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224</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322</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430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651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755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160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2599</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371.28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Calibri"/>
                          <a:cs typeface="Arial" pitchFamily="34" charset="0"/>
                        </a:rPr>
                        <a:t>RRI</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dirty="0">
                          <a:solidFill>
                            <a:srgbClr val="002060"/>
                          </a:solidFill>
                          <a:latin typeface="Arial" pitchFamily="34" charset="0"/>
                          <a:ea typeface="Times New Roman"/>
                          <a:cs typeface="Arial" pitchFamily="34" charset="0"/>
                        </a:rPr>
                        <a:t> 225 </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42</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133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330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370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651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1065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265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2856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408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34">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Times New Roman"/>
                          <a:cs typeface="Arial" pitchFamily="34" charset="0"/>
                        </a:rPr>
                        <a:t>ARIES</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a:solidFill>
                            <a:srgbClr val="002060"/>
                          </a:solidFill>
                          <a:latin typeface="Arial" pitchFamily="34" charset="0"/>
                          <a:ea typeface="Times New Roman"/>
                          <a:cs typeface="Arial" pitchFamily="34" charset="0"/>
                        </a:rPr>
                        <a:t> 207 </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13</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132</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246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a:solidFill>
                            <a:srgbClr val="002060"/>
                          </a:solidFill>
                          <a:latin typeface="Arial" pitchFamily="34" charset="0"/>
                          <a:ea typeface="Calibri"/>
                          <a:cs typeface="Arial" pitchFamily="34" charset="0"/>
                        </a:rPr>
                        <a:t>324</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437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471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167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1790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255.71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15000"/>
                        </a:lnSpc>
                        <a:spcBef>
                          <a:spcPts val="0"/>
                        </a:spcBef>
                        <a:spcAft>
                          <a:spcPts val="0"/>
                        </a:spcAft>
                      </a:pPr>
                      <a:r>
                        <a:rPr lang="en-US" sz="1600" b="0" dirty="0" smtClean="0">
                          <a:solidFill>
                            <a:srgbClr val="002060"/>
                          </a:solidFill>
                          <a:latin typeface="Arial" pitchFamily="34" charset="0"/>
                          <a:ea typeface="Calibri"/>
                          <a:cs typeface="Arial" pitchFamily="34" charset="0"/>
                        </a:rPr>
                        <a:t>HRI</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a:solidFill>
                            <a:srgbClr val="002060"/>
                          </a:solidFill>
                          <a:latin typeface="Arial" pitchFamily="34" charset="0"/>
                          <a:ea typeface="Times New Roman"/>
                          <a:cs typeface="Arial" pitchFamily="34" charset="0"/>
                        </a:rPr>
                        <a:t> 129 </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156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237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310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337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378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58</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1526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a:solidFill>
                            <a:srgbClr val="002060"/>
                          </a:solidFill>
                          <a:latin typeface="Arial" pitchFamily="34" charset="0"/>
                          <a:ea typeface="Calibri"/>
                          <a:cs typeface="Arial" pitchFamily="34" charset="0"/>
                        </a:rPr>
                        <a:t>218</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178">
                <a:tc>
                  <a:txBody>
                    <a:bodyPr/>
                    <a:lstStyle/>
                    <a:p>
                      <a:pPr marL="0" marR="0" algn="ctr">
                        <a:lnSpc>
                          <a:spcPct val="115000"/>
                        </a:lnSpc>
                        <a:spcBef>
                          <a:spcPts val="0"/>
                        </a:spcBef>
                        <a:spcAft>
                          <a:spcPts val="0"/>
                        </a:spcAft>
                      </a:pPr>
                      <a:r>
                        <a:rPr lang="en-US" sz="1600" b="0" dirty="0">
                          <a:solidFill>
                            <a:srgbClr val="002060"/>
                          </a:solidFill>
                          <a:latin typeface="Arial" pitchFamily="34" charset="0"/>
                          <a:ea typeface="Times New Roman"/>
                          <a:cs typeface="Arial" pitchFamily="34" charset="0"/>
                        </a:rPr>
                        <a:t>SN Bose </a:t>
                      </a:r>
                      <a:r>
                        <a:rPr lang="en-US" sz="1600" b="0" dirty="0" smtClean="0">
                          <a:solidFill>
                            <a:srgbClr val="002060"/>
                          </a:solidFill>
                          <a:latin typeface="Arial" pitchFamily="34" charset="0"/>
                          <a:ea typeface="Times New Roman"/>
                          <a:cs typeface="Arial" pitchFamily="34" charset="0"/>
                        </a:rPr>
                        <a:t>NCBAC</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0">
                          <a:solidFill>
                            <a:srgbClr val="002060"/>
                          </a:solidFill>
                          <a:latin typeface="Arial" pitchFamily="34" charset="0"/>
                          <a:ea typeface="Times New Roman"/>
                          <a:cs typeface="Arial" pitchFamily="34" charset="0"/>
                        </a:rPr>
                        <a:t> 120 </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6</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55</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a:solidFill>
                            <a:srgbClr val="002060"/>
                          </a:solidFill>
                          <a:latin typeface="Arial" pitchFamily="34" charset="0"/>
                          <a:ea typeface="Calibri"/>
                          <a:cs typeface="Arial" pitchFamily="34" charset="0"/>
                        </a:rPr>
                        <a:t>180</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222</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350</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297</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101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a:solidFill>
                            <a:srgbClr val="002060"/>
                          </a:solidFill>
                          <a:latin typeface="Arial" pitchFamily="34" charset="0"/>
                          <a:ea typeface="Calibri"/>
                          <a:cs typeface="Arial" pitchFamily="34" charset="0"/>
                        </a:rPr>
                        <a:t>1211</a:t>
                      </a:r>
                      <a:endParaRPr lang="en-US" sz="1600" b="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IN" sz="1600" b="0" dirty="0">
                          <a:solidFill>
                            <a:srgbClr val="002060"/>
                          </a:solidFill>
                          <a:latin typeface="Arial" pitchFamily="34" charset="0"/>
                          <a:ea typeface="Calibri"/>
                          <a:cs typeface="Arial" pitchFamily="34" charset="0"/>
                        </a:rPr>
                        <a:t>173</a:t>
                      </a:r>
                      <a:endParaRPr lang="en-US" sz="1600" b="0" dirty="0">
                        <a:solidFill>
                          <a:srgbClr val="002060"/>
                        </a:solidFill>
                        <a:latin typeface="Arial" pitchFamily="34" charset="0"/>
                        <a:ea typeface="Calibri"/>
                        <a:cs typeface="Arial" pitchFamily="34" charset="0"/>
                      </a:endParaRPr>
                    </a:p>
                  </a:txBody>
                  <a:tcPr marL="40158" marR="401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743200" y="152400"/>
            <a:ext cx="3762697" cy="615553"/>
          </a:xfrm>
          <a:prstGeom prst="rect">
            <a:avLst/>
          </a:prstGeom>
          <a:noFill/>
        </p:spPr>
        <p:txBody>
          <a:bodyPr wrap="none" rtlCol="0">
            <a:spAutoFit/>
          </a:bodyPr>
          <a:lstStyle/>
          <a:p>
            <a:r>
              <a:rPr lang="en-US" sz="2000" b="1" dirty="0" smtClean="0">
                <a:solidFill>
                  <a:srgbClr val="FF0000"/>
                </a:solidFill>
              </a:rPr>
              <a:t>Citations of FORSA Institutes</a:t>
            </a:r>
          </a:p>
          <a:p>
            <a:pPr algn="ctr"/>
            <a:r>
              <a:rPr lang="en-US" sz="1400" b="1" dirty="0" smtClean="0">
                <a:solidFill>
                  <a:srgbClr val="0070C0"/>
                </a:solidFill>
              </a:rPr>
              <a:t>Paper Published during 2011 - 2015</a:t>
            </a:r>
            <a:endParaRPr lang="en-US" sz="1400" b="1" dirty="0">
              <a:solidFill>
                <a:srgbClr val="0070C0"/>
              </a:solidFill>
            </a:endParaRPr>
          </a:p>
        </p:txBody>
      </p:sp>
      <p:sp>
        <p:nvSpPr>
          <p:cNvPr id="6" name="Slide Number Placeholder 5"/>
          <p:cNvSpPr>
            <a:spLocks noGrp="1"/>
          </p:cNvSpPr>
          <p:nvPr>
            <p:ph type="sldNum" sz="quarter" idx="12"/>
          </p:nvPr>
        </p:nvSpPr>
        <p:spPr/>
        <p:txBody>
          <a:bodyPr/>
          <a:lstStyle/>
          <a:p>
            <a:pPr>
              <a:defRPr/>
            </a:pPr>
            <a:fld id="{FBB7BE69-B671-4E3B-ADAA-6AE9DB9C175E}" type="slidenum">
              <a:rPr lang="en-US" smtClean="0"/>
              <a:pPr>
                <a:defRPr/>
              </a:pPr>
              <a:t>34</a:t>
            </a:fld>
            <a:endParaRPr lang="en-US"/>
          </a:p>
        </p:txBody>
      </p:sp>
      <p:sp>
        <p:nvSpPr>
          <p:cNvPr id="7" name="TextBox 6"/>
          <p:cNvSpPr txBox="1"/>
          <p:nvPr/>
        </p:nvSpPr>
        <p:spPr>
          <a:xfrm>
            <a:off x="228600" y="1447800"/>
            <a:ext cx="5557868" cy="369332"/>
          </a:xfrm>
          <a:prstGeom prst="rect">
            <a:avLst/>
          </a:prstGeom>
          <a:noFill/>
        </p:spPr>
        <p:txBody>
          <a:bodyPr wrap="none" rtlCol="0">
            <a:spAutoFit/>
          </a:bodyPr>
          <a:lstStyle/>
          <a:p>
            <a:r>
              <a:rPr lang="en-US" b="1" dirty="0" smtClean="0">
                <a:solidFill>
                  <a:srgbClr val="C00000"/>
                </a:solidFill>
              </a:rPr>
              <a:t>Table 6.2 Citations analysis of FORSA Institutes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200" y="152400"/>
            <a:ext cx="3762697" cy="615553"/>
          </a:xfrm>
          <a:prstGeom prst="rect">
            <a:avLst/>
          </a:prstGeom>
          <a:noFill/>
        </p:spPr>
        <p:txBody>
          <a:bodyPr wrap="none" rtlCol="0">
            <a:spAutoFit/>
          </a:bodyPr>
          <a:lstStyle/>
          <a:p>
            <a:r>
              <a:rPr lang="en-US" sz="2000" b="1" dirty="0" smtClean="0">
                <a:solidFill>
                  <a:srgbClr val="FF0000"/>
                </a:solidFill>
              </a:rPr>
              <a:t>Citations of FORSA Institutes</a:t>
            </a:r>
          </a:p>
          <a:p>
            <a:pPr algn="ctr"/>
            <a:r>
              <a:rPr lang="en-US" sz="1400" b="1" dirty="0" smtClean="0">
                <a:solidFill>
                  <a:srgbClr val="0070C0"/>
                </a:solidFill>
              </a:rPr>
              <a:t>Paper Published during 2011 - 2015</a:t>
            </a:r>
            <a:endParaRPr lang="en-US" sz="1400" b="1" dirty="0">
              <a:solidFill>
                <a:srgbClr val="0070C0"/>
              </a:solidFill>
            </a:endParaRPr>
          </a:p>
        </p:txBody>
      </p:sp>
      <p:graphicFrame>
        <p:nvGraphicFramePr>
          <p:cNvPr id="10" name="Chart 9"/>
          <p:cNvGraphicFramePr/>
          <p:nvPr/>
        </p:nvGraphicFramePr>
        <p:xfrm>
          <a:off x="228600" y="1905000"/>
          <a:ext cx="8686800" cy="466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35</a:t>
            </a:fld>
            <a:endParaRPr lang="en-US"/>
          </a:p>
        </p:txBody>
      </p:sp>
      <p:sp>
        <p:nvSpPr>
          <p:cNvPr id="6" name="TextBox 5"/>
          <p:cNvSpPr txBox="1"/>
          <p:nvPr/>
        </p:nvSpPr>
        <p:spPr>
          <a:xfrm>
            <a:off x="228600" y="1066800"/>
            <a:ext cx="4382354" cy="369332"/>
          </a:xfrm>
          <a:prstGeom prst="rect">
            <a:avLst/>
          </a:prstGeom>
          <a:noFill/>
        </p:spPr>
        <p:txBody>
          <a:bodyPr wrap="none" rtlCol="0">
            <a:spAutoFit/>
          </a:bodyPr>
          <a:lstStyle/>
          <a:p>
            <a:r>
              <a:rPr lang="en-US" b="1" dirty="0" smtClean="0">
                <a:solidFill>
                  <a:srgbClr val="C00000"/>
                </a:solidFill>
              </a:rPr>
              <a:t>Citations analysis of FORSA Institutes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382000" cy="5355312"/>
          </a:xfrm>
          <a:prstGeom prst="rect">
            <a:avLst/>
          </a:prstGeom>
        </p:spPr>
        <p:txBody>
          <a:bodyPr wrap="square">
            <a:spAutoFit/>
          </a:bodyPr>
          <a:lstStyle/>
          <a:p>
            <a:pPr algn="just"/>
            <a:r>
              <a:rPr lang="en-IN" dirty="0" smtClean="0">
                <a:solidFill>
                  <a:srgbClr val="0070C0"/>
                </a:solidFill>
              </a:rPr>
              <a:t>This study analyses research output of Indian astronomy research to find the  progress of research output. </a:t>
            </a:r>
          </a:p>
          <a:p>
            <a:pPr algn="just">
              <a:buFont typeface="Wingdings" pitchFamily="2" charset="2"/>
              <a:buChar char="Ø"/>
            </a:pPr>
            <a:r>
              <a:rPr lang="en-IN" dirty="0" smtClean="0">
                <a:solidFill>
                  <a:srgbClr val="0070C0"/>
                </a:solidFill>
              </a:rPr>
              <a:t> Astronomy papers publication has never been a certain pattern. Indian Astronomy research out put has increased three folds during 2011-2015 in comparison to 1991 – 1995;</a:t>
            </a:r>
          </a:p>
          <a:p>
            <a:pPr algn="just">
              <a:buFont typeface="Wingdings" pitchFamily="2" charset="2"/>
              <a:buChar char="Ø"/>
            </a:pPr>
            <a:r>
              <a:rPr lang="en-IN" dirty="0" smtClean="0">
                <a:solidFill>
                  <a:srgbClr val="0070C0"/>
                </a:solidFill>
              </a:rPr>
              <a:t>Study finds decline in numbers of research output during 2011-2015 for Indian Astronomers but FORSA institutes have shown progress;</a:t>
            </a:r>
          </a:p>
          <a:p>
            <a:pPr algn="just">
              <a:buFont typeface="Wingdings" pitchFamily="2" charset="2"/>
              <a:buChar char="Ø"/>
            </a:pPr>
            <a:r>
              <a:rPr lang="en-IN" dirty="0" smtClean="0">
                <a:solidFill>
                  <a:srgbClr val="0070C0"/>
                </a:solidFill>
              </a:rPr>
              <a:t>TIFR is leading Institute in the field of Astronomy and Astrophysics research in India;</a:t>
            </a:r>
          </a:p>
          <a:p>
            <a:pPr algn="just">
              <a:buFont typeface="Wingdings" pitchFamily="2" charset="2"/>
              <a:buChar char="Ø"/>
            </a:pPr>
            <a:r>
              <a:rPr lang="en-IN" dirty="0" smtClean="0">
                <a:solidFill>
                  <a:srgbClr val="0070C0"/>
                </a:solidFill>
              </a:rPr>
              <a:t>IUCAA is emerging Institute in terms of number of articles published and citations;</a:t>
            </a:r>
          </a:p>
          <a:p>
            <a:pPr algn="just">
              <a:buFont typeface="Wingdings" pitchFamily="2" charset="2"/>
              <a:buChar char="Ø"/>
            </a:pPr>
            <a:r>
              <a:rPr lang="en-IN" dirty="0" smtClean="0">
                <a:solidFill>
                  <a:srgbClr val="005A9E"/>
                </a:solidFill>
              </a:rPr>
              <a:t> Citations have consistently increased every year no matter how many number of papers published;</a:t>
            </a:r>
            <a:endParaRPr lang="en-IN" dirty="0" smtClean="0">
              <a:solidFill>
                <a:srgbClr val="0070C0"/>
              </a:solidFill>
            </a:endParaRPr>
          </a:p>
          <a:p>
            <a:pPr algn="just">
              <a:buFont typeface="Wingdings" pitchFamily="2" charset="2"/>
              <a:buChar char="Ø"/>
            </a:pPr>
            <a:r>
              <a:rPr lang="en-IN" dirty="0" smtClean="0">
                <a:solidFill>
                  <a:srgbClr val="0070C0"/>
                </a:solidFill>
              </a:rPr>
              <a:t>Astronomy research becomes individual research to collaborative research. </a:t>
            </a:r>
          </a:p>
          <a:p>
            <a:pPr algn="just">
              <a:buFont typeface="Wingdings" pitchFamily="2" charset="2"/>
              <a:buChar char="Ø"/>
            </a:pPr>
            <a:r>
              <a:rPr lang="en-IN" dirty="0" smtClean="0">
                <a:solidFill>
                  <a:srgbClr val="0070C0"/>
                </a:solidFill>
              </a:rPr>
              <a:t> Some </a:t>
            </a:r>
            <a:r>
              <a:rPr lang="en-IN" dirty="0" smtClean="0">
                <a:solidFill>
                  <a:srgbClr val="0070C0"/>
                </a:solidFill>
              </a:rPr>
              <a:t>exorbitantly large teams have been found;</a:t>
            </a:r>
          </a:p>
          <a:p>
            <a:pPr algn="just">
              <a:buFont typeface="Wingdings" pitchFamily="2" charset="2"/>
              <a:buChar char="Ø"/>
            </a:pPr>
            <a:r>
              <a:rPr lang="en-IN" dirty="0" smtClean="0">
                <a:solidFill>
                  <a:srgbClr val="0070C0"/>
                </a:solidFill>
              </a:rPr>
              <a:t> Indian astronomers have number of international collaborative projects;</a:t>
            </a:r>
          </a:p>
          <a:p>
            <a:pPr algn="just">
              <a:buFont typeface="Wingdings" pitchFamily="2" charset="2"/>
              <a:buChar char="Ø"/>
            </a:pPr>
            <a:r>
              <a:rPr lang="en-IN" dirty="0" smtClean="0">
                <a:solidFill>
                  <a:srgbClr val="0070C0"/>
                </a:solidFill>
              </a:rPr>
              <a:t> Indian researchers preferred to publish their research papers in the International journals with high impact factor;</a:t>
            </a:r>
          </a:p>
          <a:p>
            <a:pPr algn="just">
              <a:buFont typeface="Wingdings" pitchFamily="2" charset="2"/>
              <a:buChar char="Ø"/>
            </a:pPr>
            <a:r>
              <a:rPr lang="en-IN" dirty="0" smtClean="0">
                <a:solidFill>
                  <a:srgbClr val="0070C0"/>
                </a:solidFill>
              </a:rPr>
              <a:t>Indian Astronomy research has bright future.</a:t>
            </a:r>
            <a:endParaRPr lang="en-IN" dirty="0">
              <a:solidFill>
                <a:srgbClr val="0070C0"/>
              </a:solidFill>
            </a:endParaRPr>
          </a:p>
        </p:txBody>
      </p:sp>
      <p:sp>
        <p:nvSpPr>
          <p:cNvPr id="3" name="Rectangle 2"/>
          <p:cNvSpPr/>
          <p:nvPr/>
        </p:nvSpPr>
        <p:spPr>
          <a:xfrm>
            <a:off x="3733800" y="304800"/>
            <a:ext cx="2028119" cy="461665"/>
          </a:xfrm>
          <a:prstGeom prst="rect">
            <a:avLst/>
          </a:prstGeom>
        </p:spPr>
        <p:txBody>
          <a:bodyPr wrap="none">
            <a:spAutoFit/>
          </a:bodyPr>
          <a:lstStyle/>
          <a:p>
            <a:r>
              <a:rPr lang="en-IN" sz="2400" b="1" dirty="0" smtClean="0">
                <a:solidFill>
                  <a:schemeClr val="accent2"/>
                </a:solidFill>
              </a:rPr>
              <a:t>Conclusion  </a:t>
            </a:r>
            <a:endParaRPr lang="en-IN" sz="2400" b="1" dirty="0">
              <a:solidFill>
                <a:schemeClr val="accent2"/>
              </a:solidFill>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38000" r="-38000"/>
          </a:stretch>
        </a:blipFill>
        <a:effectLst/>
      </p:bgPr>
    </p:bg>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3124200" y="609600"/>
            <a:ext cx="3938899" cy="523220"/>
          </a:xfrm>
          <a:prstGeom prst="rect">
            <a:avLst/>
          </a:prstGeom>
          <a:noFill/>
          <a:ln w="9525">
            <a:noFill/>
            <a:miter lim="800000"/>
            <a:headEnd/>
            <a:tailEnd/>
          </a:ln>
        </p:spPr>
        <p:txBody>
          <a:bodyPr wrap="none">
            <a:spAutoFit/>
          </a:bodyPr>
          <a:lstStyle/>
          <a:p>
            <a:pPr>
              <a:defRPr/>
            </a:pPr>
            <a:r>
              <a:rPr lang="en-US" sz="2800" b="1" spc="300" dirty="0">
                <a:solidFill>
                  <a:srgbClr val="C00000"/>
                </a:solidFill>
              </a:rPr>
              <a:t>Acknowledgement</a:t>
            </a:r>
          </a:p>
        </p:txBody>
      </p:sp>
      <p:sp>
        <p:nvSpPr>
          <p:cNvPr id="3" name="TextBox 2"/>
          <p:cNvSpPr txBox="1"/>
          <p:nvPr/>
        </p:nvSpPr>
        <p:spPr>
          <a:xfrm>
            <a:off x="457200" y="2057400"/>
            <a:ext cx="8382000" cy="1384995"/>
          </a:xfrm>
          <a:prstGeom prst="rect">
            <a:avLst/>
          </a:prstGeom>
          <a:noFill/>
        </p:spPr>
        <p:txBody>
          <a:bodyPr wrap="square" rtlCol="0">
            <a:spAutoFit/>
          </a:bodyPr>
          <a:lstStyle/>
          <a:p>
            <a:r>
              <a:rPr lang="en-US" sz="2800" dirty="0" smtClean="0">
                <a:solidFill>
                  <a:srgbClr val="0070C0"/>
                </a:solidFill>
              </a:rPr>
              <a:t>I thank the Director IUCAA who has given me permission to Attend the LISA and LISA organizers for giving me opportunity to present my paper.</a:t>
            </a:r>
            <a:endParaRPr lang="en-US" sz="2800" dirty="0">
              <a:solidFill>
                <a:srgbClr val="0070C0"/>
              </a:solidFill>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2600951" y="2967335"/>
            <a:ext cx="3942105"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p>
        </p:txBody>
      </p:sp>
      <p:sp>
        <p:nvSpPr>
          <p:cNvPr id="3" name="Slide Number Placeholder 2"/>
          <p:cNvSpPr>
            <a:spLocks noGrp="1"/>
          </p:cNvSpPr>
          <p:nvPr>
            <p:ph type="sldNum" sz="quarter" idx="12"/>
          </p:nvPr>
        </p:nvSpPr>
        <p:spPr/>
        <p:txBody>
          <a:bodyPr/>
          <a:lstStyle/>
          <a:p>
            <a:pPr>
              <a:defRPr/>
            </a:pPr>
            <a:fld id="{FBB7BE69-B671-4E3B-ADAA-6AE9DB9C175E}"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7620000" y="6488668"/>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5123" name="TextBox 3"/>
          <p:cNvSpPr txBox="1">
            <a:spLocks noChangeArrowheads="1"/>
          </p:cNvSpPr>
          <p:nvPr/>
        </p:nvSpPr>
        <p:spPr bwMode="auto">
          <a:xfrm>
            <a:off x="381000" y="1066801"/>
            <a:ext cx="8153400" cy="5632311"/>
          </a:xfrm>
          <a:prstGeom prst="rect">
            <a:avLst/>
          </a:prstGeom>
          <a:noFill/>
          <a:ln w="9525">
            <a:noFill/>
            <a:miter lim="800000"/>
            <a:headEnd/>
            <a:tailEnd/>
          </a:ln>
        </p:spPr>
        <p:txBody>
          <a:bodyPr wrap="square">
            <a:spAutoFit/>
          </a:bodyPr>
          <a:lstStyle/>
          <a:p>
            <a:pPr algn="just"/>
            <a:r>
              <a:rPr lang="en-IN" sz="2000" dirty="0" smtClean="0">
                <a:solidFill>
                  <a:srgbClr val="005A9E"/>
                </a:solidFill>
                <a:latin typeface="Arial" pitchFamily="34" charset="0"/>
                <a:cs typeface="Arial" pitchFamily="34" charset="0"/>
              </a:rPr>
              <a:t>National Centre for Radio Astrophysics (NCRA-TIFR), </a:t>
            </a:r>
            <a:r>
              <a:rPr lang="en-IN" sz="2000" dirty="0" err="1" smtClean="0">
                <a:solidFill>
                  <a:srgbClr val="005A9E"/>
                </a:solidFill>
                <a:latin typeface="Arial" pitchFamily="34" charset="0"/>
                <a:cs typeface="Arial" pitchFamily="34" charset="0"/>
              </a:rPr>
              <a:t>Pune</a:t>
            </a:r>
            <a:r>
              <a:rPr lang="en-IN" sz="2000" dirty="0" smtClean="0">
                <a:solidFill>
                  <a:srgbClr val="005A9E"/>
                </a:solidFill>
                <a:latin typeface="Arial" pitchFamily="34" charset="0"/>
                <a:cs typeface="Arial" pitchFamily="34" charset="0"/>
              </a:rPr>
              <a:t>; Indian Institute of Science (</a:t>
            </a:r>
            <a:r>
              <a:rPr lang="en-IN" sz="2000" dirty="0" err="1" smtClean="0">
                <a:solidFill>
                  <a:srgbClr val="005A9E"/>
                </a:solidFill>
                <a:latin typeface="Arial" pitchFamily="34" charset="0"/>
                <a:cs typeface="Arial" pitchFamily="34" charset="0"/>
              </a:rPr>
              <a:t>IISc</a:t>
            </a:r>
            <a:r>
              <a:rPr lang="en-IN" sz="2000" dirty="0" smtClean="0">
                <a:solidFill>
                  <a:srgbClr val="005A9E"/>
                </a:solidFill>
                <a:latin typeface="Arial" pitchFamily="34" charset="0"/>
                <a:cs typeface="Arial" pitchFamily="34" charset="0"/>
              </a:rPr>
              <a:t>), Bangalore; Raman Research Institute (RRI), Bangalore; Physical Research Laboratory (PRL), Ahmadabad; Harish-Chandra Research Institute (HRI), Allahabad, </a:t>
            </a:r>
            <a:r>
              <a:rPr lang="en-IN" sz="2000" dirty="0" err="1" smtClean="0">
                <a:solidFill>
                  <a:srgbClr val="005A9E"/>
                </a:solidFill>
                <a:latin typeface="Arial" pitchFamily="34" charset="0"/>
                <a:cs typeface="Arial" pitchFamily="34" charset="0"/>
              </a:rPr>
              <a:t>Saha</a:t>
            </a:r>
            <a:r>
              <a:rPr lang="en-IN" sz="2000" dirty="0" smtClean="0">
                <a:solidFill>
                  <a:srgbClr val="005A9E"/>
                </a:solidFill>
                <a:latin typeface="Arial" pitchFamily="34" charset="0"/>
                <a:cs typeface="Arial" pitchFamily="34" charset="0"/>
              </a:rPr>
              <a:t> Institute of Nuclear Physics (SINP), Kolkata, SN Bose National Centre for Basic Science (SNBNCBS), Kolkata.</a:t>
            </a:r>
          </a:p>
          <a:p>
            <a:pPr algn="just"/>
            <a:r>
              <a:rPr lang="en-IN" sz="2000" dirty="0" smtClean="0">
                <a:solidFill>
                  <a:srgbClr val="005A9E"/>
                </a:solidFill>
                <a:latin typeface="Arial" pitchFamily="34" charset="0"/>
                <a:cs typeface="Arial" pitchFamily="34" charset="0"/>
              </a:rPr>
              <a:t>Besides, Institute of Mathematical Sciences (</a:t>
            </a:r>
            <a:r>
              <a:rPr lang="en-IN" sz="2000" dirty="0" err="1" smtClean="0">
                <a:solidFill>
                  <a:srgbClr val="005A9E"/>
                </a:solidFill>
                <a:latin typeface="Arial" pitchFamily="34" charset="0"/>
                <a:cs typeface="Arial" pitchFamily="34" charset="0"/>
              </a:rPr>
              <a:t>IMSc</a:t>
            </a:r>
            <a:r>
              <a:rPr lang="en-IN" sz="2000" dirty="0" smtClean="0">
                <a:solidFill>
                  <a:srgbClr val="005A9E"/>
                </a:solidFill>
                <a:latin typeface="Arial" pitchFamily="34" charset="0"/>
                <a:cs typeface="Arial" pitchFamily="34" charset="0"/>
              </a:rPr>
              <a:t>), Chennai, some of the Indian Institute(s) of Technology (IIT), Indian Institute(s) of Science Education &amp; Research (IISER) and several universities are actively engaged in astronomy and astrophysics research and teaching.</a:t>
            </a:r>
          </a:p>
          <a:p>
            <a:pPr algn="just"/>
            <a:r>
              <a:rPr lang="en-US" sz="2000" dirty="0" smtClean="0">
                <a:solidFill>
                  <a:srgbClr val="005A9E"/>
                </a:solidFill>
                <a:latin typeface="Arial" pitchFamily="34" charset="0"/>
                <a:cs typeface="Arial" pitchFamily="34" charset="0"/>
              </a:rPr>
              <a:t>“</a:t>
            </a:r>
            <a:r>
              <a:rPr lang="en-US" sz="2000" dirty="0">
                <a:solidFill>
                  <a:srgbClr val="005A9E"/>
                </a:solidFill>
                <a:latin typeface="Arial" pitchFamily="34" charset="0"/>
                <a:cs typeface="Arial" pitchFamily="34" charset="0"/>
              </a:rPr>
              <a:t>There are numerous telescope facilities are available now in India. It includes two solar telescopes, five radio telescopes, three optical telescopes, two optical infrared telescopes, one infrared telescope, and one high energy gamma ray telescope” (</a:t>
            </a:r>
            <a:r>
              <a:rPr lang="en-US" sz="2000" dirty="0" err="1">
                <a:solidFill>
                  <a:srgbClr val="005A9E"/>
                </a:solidFill>
                <a:latin typeface="Arial" pitchFamily="34" charset="0"/>
                <a:cs typeface="Arial" pitchFamily="34" charset="0"/>
              </a:rPr>
              <a:t>Meera</a:t>
            </a:r>
            <a:r>
              <a:rPr lang="en-US" sz="2000" dirty="0">
                <a:solidFill>
                  <a:srgbClr val="005A9E"/>
                </a:solidFill>
                <a:latin typeface="Arial" pitchFamily="34" charset="0"/>
                <a:cs typeface="Arial" pitchFamily="34" charset="0"/>
              </a:rPr>
              <a:t> and </a:t>
            </a:r>
            <a:r>
              <a:rPr lang="en-US" sz="2000" dirty="0" err="1">
                <a:solidFill>
                  <a:srgbClr val="005A9E"/>
                </a:solidFill>
                <a:latin typeface="Arial" pitchFamily="34" charset="0"/>
                <a:cs typeface="Arial" pitchFamily="34" charset="0"/>
              </a:rPr>
              <a:t>Manjunath</a:t>
            </a:r>
            <a:r>
              <a:rPr lang="en-US" sz="2000" dirty="0">
                <a:solidFill>
                  <a:srgbClr val="005A9E"/>
                </a:solidFill>
                <a:latin typeface="Arial" pitchFamily="34" charset="0"/>
                <a:cs typeface="Arial" pitchFamily="34" charset="0"/>
              </a:rPr>
              <a:t>, 2015). </a:t>
            </a:r>
            <a:r>
              <a:rPr lang="en-IN" sz="2000" dirty="0">
                <a:solidFill>
                  <a:srgbClr val="005A9E"/>
                </a:solidFill>
                <a:latin typeface="Arial" pitchFamily="34" charset="0"/>
                <a:cs typeface="Arial" pitchFamily="34" charset="0"/>
              </a:rPr>
              <a:t>India is marching ahead in Astronomy research aided by ground based, balloon borne and satellite facilities. The future of Astronomy in India is bright and the next decade promises a substantial contribution coming from India</a:t>
            </a:r>
            <a:r>
              <a:rPr lang="en-IN" sz="2000" dirty="0" smtClean="0">
                <a:solidFill>
                  <a:srgbClr val="005A9E"/>
                </a:solidFill>
                <a:latin typeface="Arial" pitchFamily="34" charset="0"/>
                <a:cs typeface="Arial" pitchFamily="34" charset="0"/>
              </a:rPr>
              <a:t>.</a:t>
            </a:r>
          </a:p>
        </p:txBody>
      </p:sp>
      <p:sp>
        <p:nvSpPr>
          <p:cNvPr id="4" name="TextBox 3"/>
          <p:cNvSpPr txBox="1"/>
          <p:nvPr/>
        </p:nvSpPr>
        <p:spPr>
          <a:xfrm>
            <a:off x="3433606" y="162580"/>
            <a:ext cx="2281394" cy="523220"/>
          </a:xfrm>
          <a:prstGeom prst="rect">
            <a:avLst/>
          </a:prstGeom>
          <a:noFill/>
        </p:spPr>
        <p:txBody>
          <a:bodyPr wrap="none" rtlCol="0">
            <a:spAutoFit/>
          </a:bodyPr>
          <a:lstStyle/>
          <a:p>
            <a:r>
              <a:rPr lang="en-US" sz="2800" b="1" dirty="0" smtClean="0">
                <a:solidFill>
                  <a:srgbClr val="C00000"/>
                </a:solidFill>
                <a:latin typeface="Arial" pitchFamily="34" charset="0"/>
                <a:cs typeface="Arial" pitchFamily="34" charset="0"/>
              </a:rPr>
              <a:t>Introduction</a:t>
            </a:r>
            <a:endParaRPr lang="en-IN" b="1" dirty="0">
              <a:solidFill>
                <a:srgbClr val="C00000"/>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44690"/>
            <a:ext cx="8077200" cy="5632311"/>
          </a:xfrm>
          <a:prstGeom prst="rect">
            <a:avLst/>
          </a:prstGeom>
        </p:spPr>
        <p:txBody>
          <a:bodyPr wrap="square">
            <a:spAutoFit/>
          </a:bodyPr>
          <a:lstStyle/>
          <a:p>
            <a:pPr lvl="0" algn="just"/>
            <a:r>
              <a:rPr lang="en-US" sz="2000" b="1" dirty="0" smtClean="0">
                <a:solidFill>
                  <a:srgbClr val="005A9E"/>
                </a:solidFill>
                <a:latin typeface="Arial" pitchFamily="34" charset="0"/>
                <a:ea typeface="Times New Roman" pitchFamily="18" charset="0"/>
                <a:cs typeface="Arial" pitchFamily="34" charset="0"/>
              </a:rPr>
              <a:t>FORSA Institutes</a:t>
            </a:r>
            <a:r>
              <a:rPr lang="en-US" sz="2000" dirty="0" smtClean="0">
                <a:solidFill>
                  <a:srgbClr val="005A9E"/>
                </a:solidFill>
                <a:latin typeface="Arial" pitchFamily="34" charset="0"/>
                <a:ea typeface="Times New Roman" pitchFamily="18" charset="0"/>
                <a:cs typeface="Arial" pitchFamily="34" charset="0"/>
              </a:rPr>
              <a:t>: In the early 1980s, due to proliferation of information, library professionals working in the Institutes where astronomy was one of the main thrust areas of research felt the need to come together and to form a forum, which can act as a springboard for sharing and exchange of information. The sheer necessity brought all like minded astronomy librarians in the country together. FORUM FOR RESOURCE SHARING IN ASTRONOMY AND ASTROPHYSICS (FORSA)  was launched on July 29, 1981 with a vision and mission to share resources held in each library. At present, there are eleven institute members, viz. A</a:t>
            </a:r>
            <a:r>
              <a:rPr lang="en-IN" sz="2000" dirty="0" err="1" smtClean="0">
                <a:solidFill>
                  <a:srgbClr val="005A9E"/>
                </a:solidFill>
                <a:latin typeface="Arial" pitchFamily="34" charset="0"/>
                <a:cs typeface="Arial" pitchFamily="34" charset="0"/>
              </a:rPr>
              <a:t>ryabhatta</a:t>
            </a:r>
            <a:r>
              <a:rPr lang="en-IN" sz="2000" dirty="0" smtClean="0">
                <a:solidFill>
                  <a:srgbClr val="005A9E"/>
                </a:solidFill>
                <a:latin typeface="Arial" pitchFamily="34" charset="0"/>
                <a:cs typeface="Arial" pitchFamily="34" charset="0"/>
              </a:rPr>
              <a:t> Research Institute of Observational Sciences (ARIES)</a:t>
            </a:r>
            <a:r>
              <a:rPr lang="en-US" sz="2000" dirty="0" smtClean="0">
                <a:solidFill>
                  <a:srgbClr val="005A9E"/>
                </a:solidFill>
                <a:latin typeface="Arial" pitchFamily="34" charset="0"/>
                <a:ea typeface="Times New Roman" pitchFamily="18" charset="0"/>
                <a:cs typeface="Arial" pitchFamily="34" charset="0"/>
              </a:rPr>
              <a:t>, </a:t>
            </a:r>
            <a:r>
              <a:rPr lang="en-IN" sz="2000" dirty="0" smtClean="0">
                <a:solidFill>
                  <a:srgbClr val="005A9E"/>
                </a:solidFill>
                <a:latin typeface="Arial" pitchFamily="34" charset="0"/>
                <a:cs typeface="Arial" pitchFamily="34" charset="0"/>
              </a:rPr>
              <a:t>SN Bose National Centre for Basic Science</a:t>
            </a:r>
            <a:r>
              <a:rPr lang="en-US" sz="2000" dirty="0" smtClean="0">
                <a:solidFill>
                  <a:srgbClr val="005A9E"/>
                </a:solidFill>
                <a:latin typeface="Arial" pitchFamily="34" charset="0"/>
                <a:ea typeface="Times New Roman" pitchFamily="18" charset="0"/>
                <a:cs typeface="Arial" pitchFamily="34" charset="0"/>
              </a:rPr>
              <a:t>, CASA-OU, </a:t>
            </a:r>
            <a:r>
              <a:rPr lang="en-IN" sz="2000" dirty="0" smtClean="0">
                <a:solidFill>
                  <a:srgbClr val="005A9E"/>
                </a:solidFill>
                <a:latin typeface="Arial" pitchFamily="34" charset="0"/>
                <a:cs typeface="Arial" pitchFamily="34" charset="0"/>
              </a:rPr>
              <a:t>Harish-Chandra Research Institute (HRI), Indian Institute of Astrophysics (IIA), Inter- University Centre for Astronomy and Astrophysics (IUCAA), National Centre for Radio Astronomy (NCRA), Physical Research Laboratory (PRL), Raman Research Institute (RRI), </a:t>
            </a:r>
            <a:r>
              <a:rPr lang="en-IN" sz="2000" dirty="0" err="1" smtClean="0">
                <a:solidFill>
                  <a:srgbClr val="005A9E"/>
                </a:solidFill>
                <a:latin typeface="Arial" pitchFamily="34" charset="0"/>
                <a:cs typeface="Arial" pitchFamily="34" charset="0"/>
              </a:rPr>
              <a:t>Saha</a:t>
            </a:r>
            <a:r>
              <a:rPr lang="en-IN" sz="2000" dirty="0" smtClean="0">
                <a:solidFill>
                  <a:srgbClr val="005A9E"/>
                </a:solidFill>
                <a:latin typeface="Arial" pitchFamily="34" charset="0"/>
                <a:cs typeface="Arial" pitchFamily="34" charset="0"/>
              </a:rPr>
              <a:t> Institute of Nuclear Physics (SNIP), a</a:t>
            </a:r>
            <a:r>
              <a:rPr lang="en-US" sz="2000" dirty="0" err="1" smtClean="0">
                <a:solidFill>
                  <a:srgbClr val="005A9E"/>
                </a:solidFill>
                <a:latin typeface="Arial" pitchFamily="34" charset="0"/>
                <a:ea typeface="Times New Roman" pitchFamily="18" charset="0"/>
                <a:cs typeface="Arial" pitchFamily="34" charset="0"/>
              </a:rPr>
              <a:t>nd</a:t>
            </a:r>
            <a:r>
              <a:rPr lang="en-US" sz="2000" dirty="0" smtClean="0">
                <a:solidFill>
                  <a:srgbClr val="005A9E"/>
                </a:solidFill>
                <a:latin typeface="Arial" pitchFamily="34" charset="0"/>
                <a:ea typeface="Times New Roman" pitchFamily="18" charset="0"/>
                <a:cs typeface="Arial" pitchFamily="34" charset="0"/>
              </a:rPr>
              <a:t> Tata Institute of Fundamental Research.  LISA VI organized by FORSA and co-hosted by IUCAA and NCRA.</a:t>
            </a:r>
            <a:endParaRPr lang="en-US" sz="2000" dirty="0">
              <a:solidFill>
                <a:srgbClr val="005A9E"/>
              </a:solidFill>
              <a:latin typeface="Arial" pitchFamily="34" charset="0"/>
              <a:ea typeface="Times New Roman" pitchFamily="18" charset="0"/>
              <a:cs typeface="Arial" pitchFamily="34" charset="0"/>
            </a:endParaRPr>
          </a:p>
        </p:txBody>
      </p:sp>
      <p:sp>
        <p:nvSpPr>
          <p:cNvPr id="3" name="TextBox 2"/>
          <p:cNvSpPr txBox="1"/>
          <p:nvPr/>
        </p:nvSpPr>
        <p:spPr>
          <a:xfrm>
            <a:off x="3352800" y="162580"/>
            <a:ext cx="2281394" cy="523220"/>
          </a:xfrm>
          <a:prstGeom prst="rect">
            <a:avLst/>
          </a:prstGeom>
          <a:noFill/>
        </p:spPr>
        <p:txBody>
          <a:bodyPr wrap="none" rtlCol="0">
            <a:spAutoFit/>
          </a:bodyPr>
          <a:lstStyle/>
          <a:p>
            <a:r>
              <a:rPr lang="en-US" sz="2800" b="1" dirty="0" smtClean="0">
                <a:solidFill>
                  <a:srgbClr val="C00000"/>
                </a:solidFill>
                <a:latin typeface="Arial" pitchFamily="34" charset="0"/>
                <a:cs typeface="Arial" pitchFamily="34" charset="0"/>
              </a:rPr>
              <a:t>Introduction</a:t>
            </a:r>
            <a:endParaRPr lang="en-IN" b="1" dirty="0">
              <a:solidFill>
                <a:srgbClr val="C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381000" y="1469172"/>
            <a:ext cx="8458200" cy="4093428"/>
          </a:xfrm>
          <a:prstGeom prst="rect">
            <a:avLst/>
          </a:prstGeom>
          <a:noFill/>
          <a:ln w="9525">
            <a:noFill/>
            <a:miter lim="800000"/>
            <a:headEnd/>
            <a:tailEnd/>
          </a:ln>
        </p:spPr>
        <p:txBody>
          <a:bodyPr wrap="square">
            <a:spAutoFit/>
          </a:bodyPr>
          <a:lstStyle/>
          <a:p>
            <a:pPr algn="just"/>
            <a:r>
              <a:rPr lang="en-IN" sz="2000" dirty="0" smtClean="0">
                <a:solidFill>
                  <a:srgbClr val="005A9E"/>
                </a:solidFill>
                <a:latin typeface="Arial" pitchFamily="34" charset="0"/>
                <a:cs typeface="Arial" pitchFamily="34" charset="0"/>
              </a:rPr>
              <a:t>To </a:t>
            </a:r>
            <a:r>
              <a:rPr lang="en-IN" sz="2000" dirty="0">
                <a:solidFill>
                  <a:srgbClr val="005A9E"/>
                </a:solidFill>
                <a:latin typeface="Arial" pitchFamily="34" charset="0"/>
                <a:cs typeface="Arial" pitchFamily="34" charset="0"/>
              </a:rPr>
              <a:t>identify research trends and the growth of knowledge in scientific field, it is essential tool to measure the scientific publications in the field. To denote its development and value there are various quantitative methods and techniques to use for measuring the impact of scientific work. In the changing scenario, it has become essential to adopt standard operative procedure as well as measuring the research work by using the various methods of historic </a:t>
            </a:r>
            <a:r>
              <a:rPr lang="en-IN" sz="2000" dirty="0" err="1">
                <a:solidFill>
                  <a:srgbClr val="005A9E"/>
                </a:solidFill>
                <a:latin typeface="Arial" pitchFamily="34" charset="0"/>
                <a:cs typeface="Arial" pitchFamily="34" charset="0"/>
              </a:rPr>
              <a:t>bibliometric</a:t>
            </a:r>
            <a:r>
              <a:rPr lang="en-IN" sz="2000" dirty="0">
                <a:solidFill>
                  <a:srgbClr val="005A9E"/>
                </a:solidFill>
                <a:latin typeface="Arial" pitchFamily="34" charset="0"/>
                <a:cs typeface="Arial" pitchFamily="34" charset="0"/>
              </a:rPr>
              <a:t> to modern scientometric. There are tools to measure the science and technology most notably the published papers in referred journals above technique is applied. Scientific research productivity usually culminates in scientific writing leading to research publications. Scientific literature is considered to be a strong medium for promoting national and professional interest in one’s field of specialization.</a:t>
            </a:r>
            <a:endParaRPr lang="en-US" sz="2000" dirty="0">
              <a:solidFill>
                <a:srgbClr val="005A9E"/>
              </a:solidFill>
              <a:latin typeface="Arial" pitchFamily="34" charset="0"/>
              <a:cs typeface="Arial" pitchFamily="34" charset="0"/>
            </a:endParaRPr>
          </a:p>
        </p:txBody>
      </p:sp>
      <p:sp>
        <p:nvSpPr>
          <p:cNvPr id="3" name="TextBox 2"/>
          <p:cNvSpPr txBox="1"/>
          <p:nvPr/>
        </p:nvSpPr>
        <p:spPr>
          <a:xfrm>
            <a:off x="3433606" y="152400"/>
            <a:ext cx="2281394" cy="523220"/>
          </a:xfrm>
          <a:prstGeom prst="rect">
            <a:avLst/>
          </a:prstGeom>
          <a:noFill/>
        </p:spPr>
        <p:txBody>
          <a:bodyPr wrap="none" rtlCol="0">
            <a:spAutoFit/>
          </a:bodyPr>
          <a:lstStyle/>
          <a:p>
            <a:r>
              <a:rPr lang="en-US" sz="2800" b="1" dirty="0" smtClean="0">
                <a:solidFill>
                  <a:srgbClr val="C00000"/>
                </a:solidFill>
                <a:latin typeface="Arial" pitchFamily="34" charset="0"/>
                <a:cs typeface="Arial" pitchFamily="34" charset="0"/>
              </a:rPr>
              <a:t>Introduction</a:t>
            </a:r>
            <a:endParaRPr lang="en-IN" b="1" dirty="0">
              <a:solidFill>
                <a:srgbClr val="C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FBB7BE69-B671-4E3B-ADAA-6AE9DB9C175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p:cNvSpPr txBox="1">
            <a:spLocks noChangeArrowheads="1"/>
          </p:cNvSpPr>
          <p:nvPr/>
        </p:nvSpPr>
        <p:spPr bwMode="auto">
          <a:xfrm>
            <a:off x="304800" y="616089"/>
            <a:ext cx="8382000" cy="5632311"/>
          </a:xfrm>
          <a:prstGeom prst="rect">
            <a:avLst/>
          </a:prstGeom>
          <a:noFill/>
          <a:ln w="9525">
            <a:noFill/>
            <a:miter lim="800000"/>
            <a:headEnd/>
            <a:tailEnd/>
          </a:ln>
        </p:spPr>
        <p:txBody>
          <a:bodyPr wrap="square">
            <a:spAutoFit/>
          </a:bodyPr>
          <a:lstStyle/>
          <a:p>
            <a:pPr algn="just"/>
            <a:r>
              <a:rPr lang="en-IN" sz="2000" dirty="0">
                <a:solidFill>
                  <a:srgbClr val="005A9E"/>
                </a:solidFill>
              </a:rPr>
              <a:t>Astronomy and astrophysics (AA) has been subject to a number of scientometric study in the </a:t>
            </a:r>
            <a:r>
              <a:rPr lang="en-IN" sz="2000" dirty="0" smtClean="0">
                <a:solidFill>
                  <a:srgbClr val="005A9E"/>
                </a:solidFill>
              </a:rPr>
              <a:t>US and Europe but </a:t>
            </a:r>
            <a:r>
              <a:rPr lang="en-IN" sz="2000" dirty="0">
                <a:solidFill>
                  <a:srgbClr val="005A9E"/>
                </a:solidFill>
              </a:rPr>
              <a:t>in </a:t>
            </a:r>
            <a:r>
              <a:rPr lang="en-IN" sz="2000" dirty="0" smtClean="0">
                <a:solidFill>
                  <a:srgbClr val="005A9E"/>
                </a:solidFill>
              </a:rPr>
              <a:t>India</a:t>
            </a:r>
            <a:r>
              <a:rPr lang="en-IN" sz="2000" dirty="0">
                <a:solidFill>
                  <a:srgbClr val="005A9E"/>
                </a:solidFill>
              </a:rPr>
              <a:t>, only few studies have been conducted. </a:t>
            </a:r>
          </a:p>
          <a:p>
            <a:pPr algn="just"/>
            <a:r>
              <a:rPr lang="en-IN" sz="2000" dirty="0">
                <a:solidFill>
                  <a:srgbClr val="005A9E"/>
                </a:solidFill>
              </a:rPr>
              <a:t>“Use of Electronic Journals in Astronomy and Astrophysics Libraries in India” by Dr. S. K. </a:t>
            </a:r>
            <a:r>
              <a:rPr lang="en-IN" sz="2000" dirty="0" err="1">
                <a:solidFill>
                  <a:srgbClr val="005A9E"/>
                </a:solidFill>
              </a:rPr>
              <a:t>Pathak</a:t>
            </a:r>
            <a:r>
              <a:rPr lang="en-IN" sz="2000" dirty="0">
                <a:solidFill>
                  <a:srgbClr val="005A9E"/>
                </a:solidFill>
              </a:rPr>
              <a:t> (2007) and “Information Seeking </a:t>
            </a:r>
            <a:r>
              <a:rPr lang="en-IN" sz="2000" dirty="0" err="1">
                <a:solidFill>
                  <a:srgbClr val="005A9E"/>
                </a:solidFill>
              </a:rPr>
              <a:t>behavior</a:t>
            </a:r>
            <a:r>
              <a:rPr lang="en-IN" sz="2000" dirty="0">
                <a:solidFill>
                  <a:srgbClr val="005A9E"/>
                </a:solidFill>
              </a:rPr>
              <a:t> of Users in Astronomy Information </a:t>
            </a:r>
            <a:r>
              <a:rPr lang="en-IN" sz="2000" dirty="0" err="1">
                <a:solidFill>
                  <a:srgbClr val="005A9E"/>
                </a:solidFill>
              </a:rPr>
              <a:t>Centers</a:t>
            </a:r>
            <a:r>
              <a:rPr lang="en-IN" sz="2000" dirty="0">
                <a:solidFill>
                  <a:srgbClr val="005A9E"/>
                </a:solidFill>
              </a:rPr>
              <a:t> &amp; Libraries in India: The Impact of New information Technology” by Dr. H. K. </a:t>
            </a:r>
            <a:r>
              <a:rPr lang="en-IN" sz="2000" dirty="0" err="1" smtClean="0">
                <a:solidFill>
                  <a:srgbClr val="005A9E"/>
                </a:solidFill>
              </a:rPr>
              <a:t>Sahu</a:t>
            </a:r>
            <a:r>
              <a:rPr lang="en-IN" sz="2000" dirty="0" smtClean="0">
                <a:solidFill>
                  <a:srgbClr val="005A9E"/>
                </a:solidFill>
              </a:rPr>
              <a:t>(2010</a:t>
            </a:r>
            <a:r>
              <a:rPr lang="en-IN" sz="2000" dirty="0">
                <a:solidFill>
                  <a:srgbClr val="005A9E"/>
                </a:solidFill>
              </a:rPr>
              <a:t>) has been completed. </a:t>
            </a:r>
            <a:r>
              <a:rPr lang="en-IN" sz="2000" dirty="0" err="1">
                <a:solidFill>
                  <a:srgbClr val="005A9E"/>
                </a:solidFill>
              </a:rPr>
              <a:t>Barve</a:t>
            </a:r>
            <a:r>
              <a:rPr lang="en-IN" sz="2000" dirty="0">
                <a:solidFill>
                  <a:srgbClr val="005A9E"/>
                </a:solidFill>
              </a:rPr>
              <a:t>, S. and </a:t>
            </a:r>
            <a:r>
              <a:rPr lang="en-IN" sz="2000" dirty="0" err="1" smtClean="0">
                <a:solidFill>
                  <a:srgbClr val="005A9E"/>
                </a:solidFill>
              </a:rPr>
              <a:t>Gopal</a:t>
            </a:r>
            <a:r>
              <a:rPr lang="en-IN" sz="2000" dirty="0" smtClean="0">
                <a:solidFill>
                  <a:srgbClr val="005A9E"/>
                </a:solidFill>
              </a:rPr>
              <a:t>-Krishna(2002</a:t>
            </a:r>
            <a:r>
              <a:rPr lang="en-IN" sz="2000" dirty="0">
                <a:solidFill>
                  <a:srgbClr val="005A9E"/>
                </a:solidFill>
              </a:rPr>
              <a:t>), found that there is a steady increase in the number of observational papers published by Indian radio astronomers. They found steep rise in the number appearing as “rapid publication”.</a:t>
            </a:r>
          </a:p>
          <a:p>
            <a:pPr algn="just"/>
            <a:r>
              <a:rPr lang="en-IN" sz="2000" dirty="0">
                <a:solidFill>
                  <a:srgbClr val="005A9E"/>
                </a:solidFill>
              </a:rPr>
              <a:t>Productivity of Indian Telescopes studied by </a:t>
            </a:r>
            <a:r>
              <a:rPr lang="en-IN" sz="2000" dirty="0" err="1">
                <a:solidFill>
                  <a:srgbClr val="005A9E"/>
                </a:solidFill>
              </a:rPr>
              <a:t>Meera</a:t>
            </a:r>
            <a:r>
              <a:rPr lang="en-IN" sz="2000" dirty="0">
                <a:solidFill>
                  <a:srgbClr val="005A9E"/>
                </a:solidFill>
              </a:rPr>
              <a:t> and </a:t>
            </a:r>
            <a:r>
              <a:rPr lang="en-IN" sz="2000" dirty="0" err="1">
                <a:solidFill>
                  <a:srgbClr val="005A9E"/>
                </a:solidFill>
              </a:rPr>
              <a:t>Manjunath</a:t>
            </a:r>
            <a:r>
              <a:rPr lang="en-IN" sz="2000" dirty="0">
                <a:solidFill>
                  <a:srgbClr val="005A9E"/>
                </a:solidFill>
              </a:rPr>
              <a:t>, they studied the productivity of modern Indian telescopes that were installed after India attained independence from colonial rule. </a:t>
            </a:r>
            <a:r>
              <a:rPr lang="en-IN" sz="2000" dirty="0" smtClean="0">
                <a:solidFill>
                  <a:srgbClr val="005A9E"/>
                </a:solidFill>
              </a:rPr>
              <a:t>Studied </a:t>
            </a:r>
            <a:r>
              <a:rPr lang="en-IN" sz="2000" dirty="0">
                <a:solidFill>
                  <a:srgbClr val="005A9E"/>
                </a:solidFill>
              </a:rPr>
              <a:t>found that 1,643 papers published using Indian telescopes. The highest number of citations is associated with the GMRT (Radio Telescope) </a:t>
            </a:r>
            <a:r>
              <a:rPr lang="en-IN" sz="2000" dirty="0" smtClean="0">
                <a:solidFill>
                  <a:srgbClr val="005A9E"/>
                </a:solidFill>
              </a:rPr>
              <a:t>papers. The </a:t>
            </a:r>
            <a:r>
              <a:rPr lang="en-IN" sz="2000" dirty="0">
                <a:solidFill>
                  <a:srgbClr val="005A9E"/>
                </a:solidFill>
              </a:rPr>
              <a:t>first international publication from India was in the “Monthly Notices of Royal Astronomical Society” in 1906</a:t>
            </a:r>
            <a:r>
              <a:rPr lang="en-IN" sz="2000" dirty="0" smtClean="0">
                <a:solidFill>
                  <a:srgbClr val="005A9E"/>
                </a:solidFill>
              </a:rPr>
              <a:t>.</a:t>
            </a:r>
            <a:endParaRPr lang="en-US" sz="2000" dirty="0">
              <a:solidFill>
                <a:srgbClr val="005A9E"/>
              </a:solidFill>
              <a:ea typeface="Calibri" pitchFamily="34" charset="0"/>
              <a:cs typeface="Arial" charset="0"/>
            </a:endParaRPr>
          </a:p>
        </p:txBody>
      </p:sp>
      <p:sp>
        <p:nvSpPr>
          <p:cNvPr id="7171" name="TextBox 3"/>
          <p:cNvSpPr txBox="1">
            <a:spLocks noChangeArrowheads="1"/>
          </p:cNvSpPr>
          <p:nvPr/>
        </p:nvSpPr>
        <p:spPr bwMode="auto">
          <a:xfrm>
            <a:off x="3429000" y="1"/>
            <a:ext cx="2209800" cy="461665"/>
          </a:xfrm>
          <a:prstGeom prst="rect">
            <a:avLst/>
          </a:prstGeom>
          <a:noFill/>
          <a:ln w="9525">
            <a:noFill/>
            <a:miter lim="800000"/>
            <a:headEnd/>
            <a:tailEnd/>
          </a:ln>
        </p:spPr>
        <p:txBody>
          <a:bodyPr wrap="square">
            <a:spAutoFit/>
          </a:bodyPr>
          <a:lstStyle/>
          <a:p>
            <a:pPr algn="ctr"/>
            <a:r>
              <a:rPr lang="en-US" sz="2400" b="1" dirty="0" smtClean="0">
                <a:solidFill>
                  <a:srgbClr val="FF0000"/>
                </a:solidFill>
                <a:latin typeface="Arial" pitchFamily="34" charset="0"/>
                <a:ea typeface="Calibri" pitchFamily="34" charset="0"/>
                <a:cs typeface="Arial" pitchFamily="34" charset="0"/>
              </a:rPr>
              <a:t>Past Studies </a:t>
            </a:r>
            <a:endParaRPr lang="en-US" sz="2400" dirty="0">
              <a:solidFill>
                <a:srgbClr val="FF0000"/>
              </a:solidFill>
              <a:latin typeface="Arial" pitchFamily="34" charset="0"/>
              <a:ea typeface="Calibri" pitchFamily="34" charset="0"/>
              <a:cs typeface="Arial" pitchFamily="34" charset="0"/>
            </a:endParaRPr>
          </a:p>
        </p:txBody>
      </p:sp>
      <p:sp>
        <p:nvSpPr>
          <p:cNvPr id="7172" name="TextBox 2"/>
          <p:cNvSpPr txBox="1">
            <a:spLocks noChangeArrowheads="1"/>
          </p:cNvSpPr>
          <p:nvPr/>
        </p:nvSpPr>
        <p:spPr bwMode="auto">
          <a:xfrm>
            <a:off x="7805738" y="6488112"/>
            <a:ext cx="1338828" cy="369332"/>
          </a:xfrm>
          <a:prstGeom prst="rect">
            <a:avLst/>
          </a:prstGeom>
          <a:noFill/>
          <a:ln w="9525">
            <a:noFill/>
            <a:miter lim="800000"/>
            <a:headEnd/>
            <a:tailEnd/>
          </a:ln>
        </p:spPr>
        <p:txBody>
          <a:bodyPr wrap="none">
            <a:spAutoFit/>
          </a:bodyPr>
          <a:lstStyle/>
          <a:p>
            <a:r>
              <a:rPr lang="en-US" dirty="0">
                <a:solidFill>
                  <a:srgbClr val="99FF33"/>
                </a:solidFill>
              </a:rPr>
              <a:t>Continue…</a:t>
            </a: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381000" y="1600200"/>
            <a:ext cx="8001000" cy="2554545"/>
          </a:xfrm>
          <a:prstGeom prst="rect">
            <a:avLst/>
          </a:prstGeom>
          <a:noFill/>
          <a:ln w="9525">
            <a:noFill/>
            <a:miter lim="800000"/>
            <a:headEnd/>
            <a:tailEnd/>
          </a:ln>
        </p:spPr>
        <p:txBody>
          <a:bodyPr>
            <a:spAutoFit/>
          </a:bodyPr>
          <a:lstStyle/>
          <a:p>
            <a:pPr algn="just"/>
            <a:r>
              <a:rPr lang="en-IN" sz="2000" dirty="0" smtClean="0">
                <a:solidFill>
                  <a:srgbClr val="005A9E"/>
                </a:solidFill>
              </a:rPr>
              <a:t>Data and </a:t>
            </a:r>
            <a:r>
              <a:rPr lang="en-IN" sz="2000" dirty="0" err="1" smtClean="0">
                <a:solidFill>
                  <a:srgbClr val="005A9E"/>
                </a:solidFill>
              </a:rPr>
              <a:t>Rath</a:t>
            </a:r>
            <a:r>
              <a:rPr lang="en-IN" sz="2000" dirty="0" smtClean="0">
                <a:solidFill>
                  <a:srgbClr val="005A9E"/>
                </a:solidFill>
              </a:rPr>
              <a:t> (2013) studied </a:t>
            </a:r>
            <a:r>
              <a:rPr lang="en-IN" sz="2000" dirty="0" smtClean="0">
                <a:solidFill>
                  <a:srgbClr val="005A9E"/>
                </a:solidFill>
              </a:rPr>
              <a:t>cosmology research in India and found that the cosmology research in India is mainly a collaborative effort with USA and other European countries. Research found that some exorbitantly large teams have been found with team members more than one hundred and ranging up to 715. Almost all core journals are published from USA and European countries and possess fairly high impact </a:t>
            </a:r>
            <a:r>
              <a:rPr lang="en-IN" sz="2000" dirty="0" smtClean="0">
                <a:solidFill>
                  <a:srgbClr val="005A9E"/>
                </a:solidFill>
              </a:rPr>
              <a:t>factor. Study found that individually </a:t>
            </a:r>
            <a:r>
              <a:rPr lang="en-IN" sz="2000" dirty="0" smtClean="0">
                <a:solidFill>
                  <a:srgbClr val="005A9E"/>
                </a:solidFill>
              </a:rPr>
              <a:t>IUCAA, IITs and </a:t>
            </a:r>
            <a:r>
              <a:rPr lang="en-IN" sz="2000" dirty="0" err="1" smtClean="0">
                <a:solidFill>
                  <a:srgbClr val="005A9E"/>
                </a:solidFill>
              </a:rPr>
              <a:t>Jadavpur</a:t>
            </a:r>
            <a:r>
              <a:rPr lang="en-IN" sz="2000" dirty="0" smtClean="0">
                <a:solidFill>
                  <a:srgbClr val="005A9E"/>
                </a:solidFill>
              </a:rPr>
              <a:t> University are top three affiliating institutions.</a:t>
            </a:r>
            <a:endParaRPr lang="en-US" sz="2000" dirty="0">
              <a:solidFill>
                <a:srgbClr val="005A9E"/>
              </a:solidFill>
              <a:ea typeface="Calibri" pitchFamily="34" charset="0"/>
              <a:cs typeface="Arial" charset="0"/>
            </a:endParaRPr>
          </a:p>
        </p:txBody>
      </p:sp>
      <p:sp>
        <p:nvSpPr>
          <p:cNvPr id="8195" name="TextBox 2"/>
          <p:cNvSpPr txBox="1">
            <a:spLocks noChangeArrowheads="1"/>
          </p:cNvSpPr>
          <p:nvPr/>
        </p:nvSpPr>
        <p:spPr bwMode="auto">
          <a:xfrm>
            <a:off x="7620001" y="6248400"/>
            <a:ext cx="1338828" cy="369332"/>
          </a:xfrm>
          <a:prstGeom prst="rect">
            <a:avLst/>
          </a:prstGeom>
          <a:noFill/>
          <a:ln w="9525">
            <a:noFill/>
            <a:miter lim="800000"/>
            <a:headEnd/>
            <a:tailEnd/>
          </a:ln>
        </p:spPr>
        <p:txBody>
          <a:bodyPr wrap="none">
            <a:spAutoFit/>
          </a:bodyPr>
          <a:lstStyle/>
          <a:p>
            <a:r>
              <a:rPr lang="en-US">
                <a:solidFill>
                  <a:srgbClr val="99FF33"/>
                </a:solidFill>
              </a:rPr>
              <a:t>Continue…</a:t>
            </a:r>
          </a:p>
        </p:txBody>
      </p:sp>
      <p:sp>
        <p:nvSpPr>
          <p:cNvPr id="6" name="TextBox 3"/>
          <p:cNvSpPr txBox="1">
            <a:spLocks noChangeArrowheads="1"/>
          </p:cNvSpPr>
          <p:nvPr/>
        </p:nvSpPr>
        <p:spPr bwMode="auto">
          <a:xfrm>
            <a:off x="3505200" y="224136"/>
            <a:ext cx="2209800" cy="461665"/>
          </a:xfrm>
          <a:prstGeom prst="rect">
            <a:avLst/>
          </a:prstGeom>
          <a:noFill/>
          <a:ln w="9525">
            <a:noFill/>
            <a:miter lim="800000"/>
            <a:headEnd/>
            <a:tailEnd/>
          </a:ln>
        </p:spPr>
        <p:txBody>
          <a:bodyPr wrap="square">
            <a:spAutoFit/>
          </a:bodyPr>
          <a:lstStyle/>
          <a:p>
            <a:pPr algn="ctr"/>
            <a:r>
              <a:rPr lang="en-US" sz="2400" b="1" dirty="0" smtClean="0">
                <a:solidFill>
                  <a:srgbClr val="FF0000"/>
                </a:solidFill>
                <a:latin typeface="Arial" pitchFamily="34" charset="0"/>
                <a:ea typeface="Calibri" pitchFamily="34" charset="0"/>
                <a:cs typeface="Arial" pitchFamily="34" charset="0"/>
              </a:rPr>
              <a:t>Past Studies </a:t>
            </a:r>
            <a:endParaRPr lang="en-US" sz="2400" dirty="0">
              <a:solidFill>
                <a:srgbClr val="FF0000"/>
              </a:solidFill>
              <a:latin typeface="Arial" pitchFamily="34" charset="0"/>
              <a:ea typeface="Calibri"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FBB7BE69-B671-4E3B-ADAA-6AE9DB9C175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19400" y="0"/>
            <a:ext cx="3657600" cy="457200"/>
          </a:xfrm>
        </p:spPr>
        <p:txBody>
          <a:bodyPr/>
          <a:lstStyle/>
          <a:p>
            <a:r>
              <a:rPr lang="en-US" sz="2400" b="1" dirty="0" smtClean="0">
                <a:solidFill>
                  <a:srgbClr val="FF0000"/>
                </a:solidFill>
              </a:rPr>
              <a:t>OBJECTIVES OF THE STUDY</a:t>
            </a:r>
            <a:endParaRPr lang="en-US" sz="2400" dirty="0" smtClean="0">
              <a:solidFill>
                <a:srgbClr val="FF0000"/>
              </a:solidFill>
            </a:endParaRPr>
          </a:p>
        </p:txBody>
      </p:sp>
      <p:sp>
        <p:nvSpPr>
          <p:cNvPr id="11267" name="Content Placeholder 2"/>
          <p:cNvSpPr>
            <a:spLocks noGrp="1"/>
          </p:cNvSpPr>
          <p:nvPr>
            <p:ph idx="1"/>
          </p:nvPr>
        </p:nvSpPr>
        <p:spPr>
          <a:xfrm>
            <a:off x="533400" y="1143000"/>
            <a:ext cx="8458200" cy="4876800"/>
          </a:xfrm>
        </p:spPr>
        <p:txBody>
          <a:bodyPr/>
          <a:lstStyle/>
          <a:p>
            <a:pPr marL="95250" indent="0" algn="just">
              <a:buNone/>
            </a:pPr>
            <a:r>
              <a:rPr lang="en-IN" sz="2000" dirty="0" smtClean="0">
                <a:solidFill>
                  <a:srgbClr val="005A9E"/>
                </a:solidFill>
                <a:latin typeface="Arial" pitchFamily="34" charset="0"/>
                <a:cs typeface="Arial" pitchFamily="34" charset="0"/>
              </a:rPr>
              <a:t>The main objectives of the present study are to analyze the broad characteristic features of the publication output of Indian Astronomy during 1991-1995 and 2011-2015, using quantitative and qualitative indicators. In particular the study focuses on the following aspects: </a:t>
            </a:r>
            <a:endParaRPr lang="en-IN" sz="2400" dirty="0" smtClean="0">
              <a:solidFill>
                <a:srgbClr val="005A9E"/>
              </a:solidFill>
              <a:latin typeface="Arial" pitchFamily="34" charset="0"/>
              <a:cs typeface="Arial" pitchFamily="34" charset="0"/>
            </a:endParaRPr>
          </a:p>
          <a:p>
            <a:pPr>
              <a:buNone/>
            </a:pPr>
            <a:endParaRPr lang="en-IN" sz="2400" dirty="0" smtClean="0">
              <a:solidFill>
                <a:srgbClr val="005A9E"/>
              </a:solidFill>
              <a:latin typeface="Arial" pitchFamily="34" charset="0"/>
              <a:cs typeface="Arial" pitchFamily="34" charset="0"/>
            </a:endParaRPr>
          </a:p>
          <a:p>
            <a:pPr lvl="0" algn="just">
              <a:buFont typeface="Wingdings" pitchFamily="2" charset="2"/>
              <a:buChar char="Ø"/>
            </a:pPr>
            <a:r>
              <a:rPr lang="en-IN" sz="2400" dirty="0" smtClean="0">
                <a:solidFill>
                  <a:srgbClr val="005A9E"/>
                </a:solidFill>
                <a:latin typeface="Arial" pitchFamily="34" charset="0"/>
                <a:cs typeface="Arial" pitchFamily="34" charset="0"/>
              </a:rPr>
              <a:t>To study the growth of research output;</a:t>
            </a:r>
          </a:p>
          <a:p>
            <a:pPr lvl="0" algn="just">
              <a:buFont typeface="Wingdings" pitchFamily="2" charset="2"/>
              <a:buChar char="Ø"/>
            </a:pPr>
            <a:r>
              <a:rPr lang="en-IN" sz="2400" dirty="0" smtClean="0">
                <a:solidFill>
                  <a:srgbClr val="005A9E"/>
                </a:solidFill>
                <a:latin typeface="Arial" pitchFamily="34" charset="0"/>
                <a:cs typeface="Arial" pitchFamily="34" charset="0"/>
              </a:rPr>
              <a:t>To study the research output and citation impact; </a:t>
            </a:r>
          </a:p>
          <a:p>
            <a:pPr lvl="0" algn="just">
              <a:buFont typeface="Wingdings" pitchFamily="2" charset="2"/>
              <a:buChar char="Ø"/>
            </a:pPr>
            <a:r>
              <a:rPr lang="en-IN" sz="2400" dirty="0" smtClean="0">
                <a:solidFill>
                  <a:srgbClr val="005A9E"/>
                </a:solidFill>
                <a:latin typeface="Arial" pitchFamily="34" charset="0"/>
                <a:cs typeface="Arial" pitchFamily="34" charset="0"/>
              </a:rPr>
              <a:t>To identify the types of communication channels preferred; </a:t>
            </a:r>
          </a:p>
          <a:p>
            <a:pPr lvl="0" algn="just">
              <a:buFont typeface="Wingdings" pitchFamily="2" charset="2"/>
              <a:buChar char="Ø"/>
            </a:pPr>
            <a:r>
              <a:rPr lang="en-IN" sz="2400" dirty="0" smtClean="0">
                <a:solidFill>
                  <a:srgbClr val="005A9E"/>
                </a:solidFill>
                <a:latin typeface="Arial" pitchFamily="34" charset="0"/>
                <a:cs typeface="Arial" pitchFamily="34" charset="0"/>
              </a:rPr>
              <a:t>To analyse international collaboration;</a:t>
            </a:r>
          </a:p>
          <a:p>
            <a:pPr lvl="0" algn="just">
              <a:buFont typeface="Wingdings" pitchFamily="2" charset="2"/>
              <a:buChar char="Ø"/>
            </a:pPr>
            <a:r>
              <a:rPr lang="en-IN" sz="2400" dirty="0" smtClean="0">
                <a:solidFill>
                  <a:srgbClr val="005A9E"/>
                </a:solidFill>
                <a:latin typeface="Arial" pitchFamily="34" charset="0"/>
                <a:cs typeface="Arial" pitchFamily="34" charset="0"/>
              </a:rPr>
              <a:t>To analyse the contribution and leading authors;</a:t>
            </a:r>
          </a:p>
          <a:p>
            <a:pPr lvl="0" algn="just">
              <a:buFont typeface="Wingdings" pitchFamily="2" charset="2"/>
              <a:buChar char="Ø"/>
            </a:pPr>
            <a:r>
              <a:rPr lang="en-IN" sz="2400" dirty="0" smtClean="0">
                <a:solidFill>
                  <a:srgbClr val="005A9E"/>
                </a:solidFill>
                <a:latin typeface="Arial" pitchFamily="34" charset="0"/>
                <a:cs typeface="Arial" pitchFamily="34" charset="0"/>
              </a:rPr>
              <a:t>To find out highly </a:t>
            </a:r>
            <a:r>
              <a:rPr lang="en-IN" sz="2400" dirty="0" smtClean="0">
                <a:solidFill>
                  <a:srgbClr val="005A9E"/>
                </a:solidFill>
                <a:latin typeface="Arial" pitchFamily="34" charset="0"/>
                <a:cs typeface="Arial" pitchFamily="34" charset="0"/>
              </a:rPr>
              <a:t>productive </a:t>
            </a:r>
            <a:r>
              <a:rPr lang="en-IN" sz="2400" dirty="0" smtClean="0">
                <a:solidFill>
                  <a:srgbClr val="005A9E"/>
                </a:solidFill>
                <a:latin typeface="Arial" pitchFamily="34" charset="0"/>
                <a:cs typeface="Arial" pitchFamily="34" charset="0"/>
              </a:rPr>
              <a:t>authors;</a:t>
            </a:r>
          </a:p>
          <a:p>
            <a:pPr lvl="0" algn="just">
              <a:buFont typeface="Wingdings" pitchFamily="2" charset="2"/>
              <a:buChar char="Ø"/>
            </a:pPr>
            <a:r>
              <a:rPr lang="en-IN" sz="2400" dirty="0" smtClean="0">
                <a:solidFill>
                  <a:srgbClr val="005A9E"/>
                </a:solidFill>
                <a:latin typeface="Arial" pitchFamily="34" charset="0"/>
                <a:cs typeface="Arial" pitchFamily="34" charset="0"/>
              </a:rPr>
              <a:t>To analyse the out put </a:t>
            </a:r>
            <a:r>
              <a:rPr lang="en-IN" sz="2400" dirty="0" smtClean="0">
                <a:solidFill>
                  <a:srgbClr val="005A9E"/>
                </a:solidFill>
                <a:latin typeface="Arial" pitchFamily="34" charset="0"/>
                <a:cs typeface="Arial" pitchFamily="34" charset="0"/>
              </a:rPr>
              <a:t>of FORSA </a:t>
            </a:r>
            <a:r>
              <a:rPr lang="en-IN" sz="2400" dirty="0" smtClean="0">
                <a:solidFill>
                  <a:srgbClr val="005A9E"/>
                </a:solidFill>
                <a:latin typeface="Arial" pitchFamily="34" charset="0"/>
                <a:cs typeface="Arial" pitchFamily="34" charset="0"/>
              </a:rPr>
              <a:t>institutes;</a:t>
            </a:r>
            <a:endParaRPr lang="en-IN" sz="2400" dirty="0">
              <a:solidFill>
                <a:srgbClr val="005A9E"/>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4FCD005E-B6C7-48BC-8D44-50D15BFA61DB}"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3326</TotalTime>
  <Words>3857</Words>
  <Application>Microsoft Office PowerPoint</Application>
  <PresentationFormat>On-screen Show (4:3)</PresentationFormat>
  <Paragraphs>1028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OBJECTIVES OF THE STUDY</vt:lpstr>
      <vt:lpstr>Source Database and Methodology</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dc:creator>
  <cp:lastModifiedBy>CIRC2</cp:lastModifiedBy>
  <cp:revision>279</cp:revision>
  <dcterms:created xsi:type="dcterms:W3CDTF">2015-04-24T10:15:56Z</dcterms:created>
  <dcterms:modified xsi:type="dcterms:W3CDTF">2017-05-31T04:45:23Z</dcterms:modified>
</cp:coreProperties>
</file>