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79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5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B9DD-2F96-C24C-B8DA-4C6124B0B099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4846D-FF7A-1B42-B153-785F0F05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0000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6B9DD-2F96-C24C-B8DA-4C6124B0B099}" type="datetimeFigureOut">
              <a:rPr lang="en-US" smtClean="0"/>
              <a:pPr/>
              <a:t>6/7/17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4846D-FF7A-1B42-B153-785F0F051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2.tiff"/><Relationship Id="rId5" Type="http://schemas.openxmlformats.org/officeDocument/2006/relationships/image" Target="../media/image11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440" y="634940"/>
            <a:ext cx="8340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6000" dirty="0" smtClean="0">
                <a:solidFill>
                  <a:srgbClr val="FFFF00"/>
                </a:solidFill>
                <a:latin typeface="Chalkboard SE"/>
              </a:rPr>
              <a:t>Sensible </a:t>
            </a:r>
            <a:r>
              <a:rPr lang="en-US" sz="6000" dirty="0" err="1" smtClean="0">
                <a:solidFill>
                  <a:srgbClr val="FFFF00"/>
                </a:solidFill>
                <a:latin typeface="Chalkboard SE"/>
              </a:rPr>
              <a:t>Bibliometrics</a:t>
            </a:r>
            <a:r>
              <a:rPr lang="en-US" sz="6000" dirty="0" smtClean="0">
                <a:solidFill>
                  <a:srgbClr val="FFFF00"/>
                </a:solidFill>
                <a:latin typeface="Chalkboard SE"/>
              </a:rPr>
              <a:t>™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Chalkboard SE"/>
              </a:rPr>
              <a:t>Where </a:t>
            </a:r>
            <a:r>
              <a:rPr lang="en-US" sz="2400" dirty="0" err="1" smtClean="0">
                <a:solidFill>
                  <a:srgbClr val="FFFF00"/>
                </a:solidFill>
                <a:latin typeface="Chalkboard SE"/>
              </a:rPr>
              <a:t>bibliometrics</a:t>
            </a:r>
            <a:r>
              <a:rPr lang="en-US" sz="2400" dirty="0" smtClean="0">
                <a:solidFill>
                  <a:srgbClr val="FFFF00"/>
                </a:solidFill>
                <a:latin typeface="Chalkboard SE"/>
              </a:rPr>
              <a:t> are sensible</a:t>
            </a:r>
            <a:endParaRPr lang="en-US" sz="2400" dirty="0">
              <a:solidFill>
                <a:srgbClr val="FFFF00"/>
              </a:solidFill>
              <a:latin typeface="Chalkboard S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81404" y="3454765"/>
            <a:ext cx="584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Michael J. Kurtz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Harvard-Smithsonian Center for Astrophysics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524" y="412921"/>
            <a:ext cx="8763411" cy="6740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Examine Reads/Cites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for astronomers with PhD in 1974</a:t>
            </a:r>
            <a:r>
              <a:rPr lang="en-US" sz="2400" dirty="0" smtClean="0">
                <a:solidFill>
                  <a:srgbClr val="FFFF00"/>
                </a:solidFill>
              </a:rPr>
              <a:t>+/-</a:t>
            </a:r>
            <a:r>
              <a:rPr lang="en-US" sz="3600" dirty="0" smtClean="0">
                <a:solidFill>
                  <a:srgbClr val="FFFF00"/>
                </a:solidFill>
              </a:rPr>
              <a:t> 2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(with full career research records and no other problem: no outliers)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Papers written 1991-2001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Papers written before 1991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Reads in 2001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Reads in 2012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Citations in 2012 (for 1991-2001 papers only)</a:t>
            </a:r>
          </a:p>
          <a:p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87923" y="3244334"/>
            <a:ext cx="1846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84" y="584200"/>
            <a:ext cx="9053116" cy="543771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Fig9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519" y="0"/>
            <a:ext cx="3056481" cy="3056481"/>
          </a:xfrm>
          <a:prstGeom prst="rect">
            <a:avLst/>
          </a:prstGeom>
        </p:spPr>
      </p:pic>
      <p:pic>
        <p:nvPicPr>
          <p:cNvPr id="3" name="Picture 2" descr="KHFig10.t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038" y="0"/>
            <a:ext cx="3056481" cy="3056481"/>
          </a:xfrm>
          <a:prstGeom prst="rect">
            <a:avLst/>
          </a:prstGeom>
        </p:spPr>
      </p:pic>
      <p:pic>
        <p:nvPicPr>
          <p:cNvPr id="4" name="Picture 3" descr="KHFig11.t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23" y="3056481"/>
            <a:ext cx="3095477" cy="3095477"/>
          </a:xfrm>
          <a:prstGeom prst="rect">
            <a:avLst/>
          </a:prstGeom>
        </p:spPr>
      </p:pic>
      <p:pic>
        <p:nvPicPr>
          <p:cNvPr id="5" name="Picture 4" descr="KHFig8.t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1038" y="3056481"/>
            <a:ext cx="3017485" cy="3095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1407" y="350593"/>
            <a:ext cx="2859631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Results: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4 measures   of </a:t>
            </a:r>
            <a:r>
              <a:rPr lang="en-US" sz="3600" dirty="0" err="1" smtClean="0">
                <a:solidFill>
                  <a:srgbClr val="FFFF00"/>
                </a:solidFill>
              </a:rPr>
              <a:t>σ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0.20,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0.17,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0.15,   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0.15 </a:t>
            </a:r>
            <a:r>
              <a:rPr lang="en-US" sz="3600" dirty="0" err="1" smtClean="0">
                <a:solidFill>
                  <a:srgbClr val="FFFF00"/>
                </a:solidFill>
              </a:rPr>
              <a:t>dex</a:t>
            </a:r>
            <a:endParaRPr lang="en-US" sz="3600" dirty="0" smtClean="0">
              <a:solidFill>
                <a:srgbClr val="FFFF00"/>
              </a:solidFill>
            </a:endParaRP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Mean </a:t>
            </a:r>
            <a:r>
              <a:rPr lang="en-US" sz="3600" dirty="0" err="1" smtClean="0">
                <a:solidFill>
                  <a:srgbClr val="FFFF00"/>
                </a:solidFill>
              </a:rPr>
              <a:t>σ</a:t>
            </a:r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0.17 </a:t>
            </a:r>
            <a:r>
              <a:rPr lang="en-US" sz="3600" dirty="0" err="1" smtClean="0">
                <a:solidFill>
                  <a:srgbClr val="FFFF00"/>
                </a:solidFill>
              </a:rPr>
              <a:t>dex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7158" y="490831"/>
            <a:ext cx="7425057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 1σ scatter of 0.17 </a:t>
            </a:r>
            <a:r>
              <a:rPr lang="en-US" sz="3600" dirty="0" err="1" smtClean="0">
                <a:solidFill>
                  <a:srgbClr val="FFFF00"/>
                </a:solidFill>
              </a:rPr>
              <a:t>dex</a:t>
            </a:r>
            <a:r>
              <a:rPr lang="en-US" sz="3600" dirty="0" smtClean="0">
                <a:solidFill>
                  <a:srgbClr val="FFFF00"/>
                </a:solidFill>
              </a:rPr>
              <a:t> means that</a:t>
            </a:r>
          </a:p>
          <a:p>
            <a:r>
              <a:rPr lang="en-US" sz="3600" dirty="0">
                <a:solidFill>
                  <a:srgbClr val="FFFF00"/>
                </a:solidFill>
              </a:rPr>
              <a:t>f</a:t>
            </a:r>
            <a:r>
              <a:rPr lang="en-US" sz="3600" dirty="0" smtClean="0">
                <a:solidFill>
                  <a:srgbClr val="FFFF00"/>
                </a:solidFill>
              </a:rPr>
              <a:t>or one to be able to say with 95% confidence (2σ) that one person’s </a:t>
            </a:r>
            <a:r>
              <a:rPr lang="en-US" sz="3600" dirty="0" err="1" smtClean="0">
                <a:solidFill>
                  <a:srgbClr val="FFFF00"/>
                </a:solidFill>
              </a:rPr>
              <a:t>bibliometric</a:t>
            </a:r>
            <a:r>
              <a:rPr lang="en-US" sz="3600" dirty="0" smtClean="0">
                <a:solidFill>
                  <a:srgbClr val="FFFF00"/>
                </a:solidFill>
              </a:rPr>
              <a:t> measures are higher than another’s those measures must be 0.34 </a:t>
            </a:r>
            <a:r>
              <a:rPr lang="en-US" sz="3600" dirty="0" err="1" smtClean="0">
                <a:solidFill>
                  <a:srgbClr val="FFFF00"/>
                </a:solidFill>
              </a:rPr>
              <a:t>dex</a:t>
            </a:r>
            <a:r>
              <a:rPr lang="en-US" sz="3600" dirty="0" smtClean="0">
                <a:solidFill>
                  <a:srgbClr val="FFFF00"/>
                </a:solidFill>
              </a:rPr>
              <a:t>, a multiplicative factor of 2.18 larger.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This assumes that all issues with age, discipline, and (co-)authorship have been removed.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532" y="677814"/>
            <a:ext cx="665372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How accurately do citations predict the future?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781" y="3486684"/>
            <a:ext cx="88196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Compare citations 5 years past the PhD with reads 27 years past the PhD.</a:t>
            </a:r>
          </a:p>
          <a:p>
            <a:r>
              <a:rPr lang="en-US" sz="4400" dirty="0" smtClean="0">
                <a:solidFill>
                  <a:srgbClr val="FFFF00"/>
                </a:solidFill>
              </a:rPr>
              <a:t>Use only consistent high performers.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Fig14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3977" y="0"/>
            <a:ext cx="3820023" cy="38200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0485" y="311639"/>
            <a:ext cx="48149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Assuming great prescience, and taking the 49 (out of 922) from the top 10% of 5 year citations who were still active 40 years later: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9562" y="4152586"/>
            <a:ext cx="82414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The 1σ scatter is 0.395 </a:t>
            </a:r>
            <a:r>
              <a:rPr lang="en-US" sz="3600" dirty="0" err="1" smtClean="0">
                <a:solidFill>
                  <a:srgbClr val="FFFF00"/>
                </a:solidFill>
              </a:rPr>
              <a:t>dex</a:t>
            </a:r>
            <a:r>
              <a:rPr lang="en-US" sz="3600" dirty="0" smtClean="0">
                <a:solidFill>
                  <a:srgbClr val="FFFF00"/>
                </a:solidFill>
              </a:rPr>
              <a:t>, a multiplicative factor of 2.5.  Differences less than that are not significant as predictors of future performance.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9786"/>
            <a:ext cx="9143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The Rule of Thumb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524" y="1698431"/>
            <a:ext cx="853466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When comparing candidates at the assistant professor level citation differences less than a multiplicative factor of three are not significant and should be ignored.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8145" y="486114"/>
            <a:ext cx="799701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How do </a:t>
            </a:r>
            <a:r>
              <a:rPr lang="en-US" sz="4400" dirty="0" err="1" smtClean="0">
                <a:solidFill>
                  <a:srgbClr val="FFFF00"/>
                </a:solidFill>
              </a:rPr>
              <a:t>bibliometric</a:t>
            </a:r>
            <a:r>
              <a:rPr lang="en-US" sz="4400" dirty="0" smtClean="0">
                <a:solidFill>
                  <a:srgbClr val="FFFF00"/>
                </a:solidFill>
              </a:rPr>
              <a:t> methods for evaluating people compare with human evaluations?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8145" y="3378490"/>
            <a:ext cx="866219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Test: compare early career prize committee results with citation counts after 30 years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759" y="607642"/>
            <a:ext cx="84953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Sample 1: Winners of an AAS early career prize (5 years past PhD) from 1971-1990. 49 individuals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6760" y="3433178"/>
            <a:ext cx="841630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Sample 2: The top 49 individuals measured by the </a:t>
            </a:r>
            <a:r>
              <a:rPr lang="en-US" sz="4400" dirty="0" err="1" smtClean="0">
                <a:solidFill>
                  <a:srgbClr val="FFFF00"/>
                </a:solidFill>
              </a:rPr>
              <a:t>tori</a:t>
            </a:r>
            <a:r>
              <a:rPr lang="en-US" sz="4400" dirty="0" smtClean="0">
                <a:solidFill>
                  <a:srgbClr val="FFFF00"/>
                </a:solidFill>
              </a:rPr>
              <a:t> citation statistic 5 years past the PhD, from the 1972-1976 US PhD cohort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8912" y="407120"/>
            <a:ext cx="8592535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Result:  The AAS sample has 9 members of the National Academy of Science; the citation sample has 8.</a:t>
            </a:r>
          </a:p>
          <a:p>
            <a:endParaRPr lang="en-US" sz="4400" dirty="0" smtClean="0">
              <a:solidFill>
                <a:srgbClr val="FFFF00"/>
              </a:solidFill>
            </a:endParaRPr>
          </a:p>
          <a:p>
            <a:r>
              <a:rPr lang="en-US" sz="4400" dirty="0" smtClean="0">
                <a:solidFill>
                  <a:srgbClr val="FFFF00"/>
                </a:solidFill>
              </a:rPr>
              <a:t>The citation sample has individuals who have left research (government, industry, literature) the AAS sample does not.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HFig7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7389" y="1059572"/>
            <a:ext cx="4213948" cy="38487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5388" y="1059572"/>
            <a:ext cx="385666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Reads and Cites have log-normal distributions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52" y="528649"/>
            <a:ext cx="8359505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</a:rPr>
              <a:t>Conclusion:  Human judgment and </a:t>
            </a:r>
            <a:r>
              <a:rPr lang="en-US" sz="4400" dirty="0" err="1" smtClean="0">
                <a:solidFill>
                  <a:srgbClr val="FFFF00"/>
                </a:solidFill>
              </a:rPr>
              <a:t>bibliometric</a:t>
            </a:r>
            <a:r>
              <a:rPr lang="en-US" sz="4400" dirty="0" smtClean="0">
                <a:solidFill>
                  <a:srgbClr val="FFFF00"/>
                </a:solidFill>
              </a:rPr>
              <a:t> measures are very similar in their ability to predict future performance.  They do not, however, predict the same people, in general.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3440" y="634940"/>
            <a:ext cx="8340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6000" dirty="0" smtClean="0">
                <a:solidFill>
                  <a:srgbClr val="FFFF00"/>
                </a:solidFill>
                <a:latin typeface="Chalkboard SE"/>
              </a:rPr>
              <a:t>Sensible </a:t>
            </a:r>
            <a:r>
              <a:rPr lang="en-US" sz="6000" dirty="0" err="1" smtClean="0">
                <a:solidFill>
                  <a:srgbClr val="FFFF00"/>
                </a:solidFill>
                <a:latin typeface="Chalkboard SE"/>
              </a:rPr>
              <a:t>Bibliometrics</a:t>
            </a:r>
            <a:r>
              <a:rPr lang="en-US" sz="6000" dirty="0" smtClean="0">
                <a:solidFill>
                  <a:srgbClr val="FFFF00"/>
                </a:solidFill>
                <a:latin typeface="Chalkboard SE"/>
              </a:rPr>
              <a:t>™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Chalkboard SE"/>
              </a:rPr>
              <a:t>Where </a:t>
            </a:r>
            <a:r>
              <a:rPr lang="en-US" sz="2400" dirty="0" err="1" smtClean="0">
                <a:solidFill>
                  <a:srgbClr val="FFFF00"/>
                </a:solidFill>
                <a:latin typeface="Chalkboard SE"/>
              </a:rPr>
              <a:t>bibliometrics</a:t>
            </a:r>
            <a:r>
              <a:rPr lang="en-US" sz="2400" dirty="0" smtClean="0">
                <a:solidFill>
                  <a:srgbClr val="FFFF00"/>
                </a:solidFill>
                <a:latin typeface="Chalkboard SE"/>
              </a:rPr>
              <a:t> are sensible</a:t>
            </a:r>
            <a:endParaRPr lang="en-US" sz="2400" dirty="0">
              <a:solidFill>
                <a:srgbClr val="FFFF00"/>
              </a:solidFill>
              <a:latin typeface="Chalkboard S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5094" y="3526475"/>
            <a:ext cx="807871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Measuring Metrics – A forty year cross-validation of citations, downloads, and peer review in Astrophysics (JASIST 2017)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Finding and Recommending Scholarly Articles  (</a:t>
            </a:r>
            <a:r>
              <a:rPr lang="en-US" dirty="0" err="1" smtClean="0">
                <a:solidFill>
                  <a:srgbClr val="FFFF00"/>
                </a:solidFill>
              </a:rPr>
              <a:t>Bibliometrics</a:t>
            </a:r>
            <a:r>
              <a:rPr lang="en-US" dirty="0" smtClean="0">
                <a:solidFill>
                  <a:srgbClr val="FFFF00"/>
                </a:solidFill>
              </a:rPr>
              <a:t> and Beyond 2015)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A Measure of Total Research Impact Independent of Time and Discipline (</a:t>
            </a:r>
            <a:r>
              <a:rPr lang="en-US" dirty="0" err="1" smtClean="0">
                <a:solidFill>
                  <a:srgbClr val="FFFF00"/>
                </a:solidFill>
              </a:rPr>
              <a:t>PLoSONE</a:t>
            </a:r>
            <a:r>
              <a:rPr lang="en-US" dirty="0" smtClean="0">
                <a:solidFill>
                  <a:srgbClr val="FFFF00"/>
                </a:solidFill>
              </a:rPr>
              <a:t> 2012)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Usage </a:t>
            </a:r>
            <a:r>
              <a:rPr lang="en-US" dirty="0" err="1" smtClean="0">
                <a:solidFill>
                  <a:srgbClr val="FFFF00"/>
                </a:solidFill>
              </a:rPr>
              <a:t>Bibliometrics</a:t>
            </a:r>
            <a:r>
              <a:rPr lang="en-US" dirty="0" smtClean="0">
                <a:solidFill>
                  <a:srgbClr val="FFFF00"/>
                </a:solidFill>
              </a:rPr>
              <a:t> (ARIST 2010)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HFig1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7788" y="1324465"/>
            <a:ext cx="4186212" cy="41862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276" y="1324465"/>
            <a:ext cx="4507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Reads and Cites </a:t>
            </a:r>
          </a:p>
          <a:p>
            <a:r>
              <a:rPr lang="en-US" sz="3600" dirty="0">
                <a:solidFill>
                  <a:srgbClr val="FFFF00"/>
                </a:solidFill>
              </a:rPr>
              <a:t>m</a:t>
            </a:r>
            <a:r>
              <a:rPr lang="en-US" sz="3600" dirty="0" smtClean="0">
                <a:solidFill>
                  <a:srgbClr val="FFFF00"/>
                </a:solidFill>
              </a:rPr>
              <a:t>easure the same thing (about), but have different systematics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233" y="1432074"/>
            <a:ext cx="4167774" cy="3999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2995" y="1700803"/>
            <a:ext cx="433661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Reads and Cites must be normalized for number of authors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836" y="1336701"/>
            <a:ext cx="4113806" cy="40312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980" y="1336701"/>
            <a:ext cx="429297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Reads and Cites must be normalized for discipline differences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12343" y="1706222"/>
            <a:ext cx="391540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Number of citations</a:t>
            </a:r>
          </a:p>
          <a:p>
            <a:r>
              <a:rPr lang="en-US" sz="3600" dirty="0">
                <a:solidFill>
                  <a:srgbClr val="FFFF00"/>
                </a:solidFill>
              </a:rPr>
              <a:t>p</a:t>
            </a:r>
            <a:r>
              <a:rPr lang="en-US" sz="3600" dirty="0" smtClean="0">
                <a:solidFill>
                  <a:srgbClr val="FFFF00"/>
                </a:solidFill>
              </a:rPr>
              <a:t>er paper increases </a:t>
            </a:r>
          </a:p>
          <a:p>
            <a:r>
              <a:rPr lang="en-US" sz="3600" dirty="0">
                <a:solidFill>
                  <a:srgbClr val="FFFF00"/>
                </a:solidFill>
              </a:rPr>
              <a:t>w</a:t>
            </a:r>
            <a:r>
              <a:rPr lang="en-US" sz="3600" dirty="0" smtClean="0">
                <a:solidFill>
                  <a:srgbClr val="FFFF00"/>
                </a:solidFill>
              </a:rPr>
              <a:t>ith time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Number of papers </a:t>
            </a:r>
          </a:p>
          <a:p>
            <a:r>
              <a:rPr lang="en-US" sz="3600" dirty="0">
                <a:solidFill>
                  <a:srgbClr val="FFFF00"/>
                </a:solidFill>
              </a:rPr>
              <a:t>i</a:t>
            </a:r>
            <a:r>
              <a:rPr lang="en-US" sz="3600" dirty="0" smtClean="0">
                <a:solidFill>
                  <a:srgbClr val="FFFF00"/>
                </a:solidFill>
              </a:rPr>
              <a:t>ncreases with time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Total citations:</a:t>
            </a:r>
          </a:p>
          <a:p>
            <a:r>
              <a:rPr lang="en-US" sz="3600" dirty="0" smtClean="0">
                <a:solidFill>
                  <a:srgbClr val="FFFF00"/>
                </a:solidFill>
              </a:rPr>
              <a:t>C ~ t</a:t>
            </a:r>
            <a:r>
              <a:rPr lang="en-US" sz="3600" baseline="30000" dirty="0" smtClean="0">
                <a:solidFill>
                  <a:srgbClr val="FFFF00"/>
                </a:solidFill>
              </a:rPr>
              <a:t>2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834504" y="1706222"/>
            <a:ext cx="303054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Cites increase </a:t>
            </a:r>
            <a:r>
              <a:rPr lang="en-US" sz="3600" dirty="0" err="1" smtClean="0">
                <a:solidFill>
                  <a:srgbClr val="FFFF00"/>
                </a:solidFill>
              </a:rPr>
              <a:t>quadratically</a:t>
            </a:r>
            <a:r>
              <a:rPr lang="en-US" sz="3600" dirty="0" smtClean="0">
                <a:solidFill>
                  <a:srgbClr val="FFFF00"/>
                </a:solidFill>
              </a:rPr>
              <a:t> with age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4846" y="1598145"/>
            <a:ext cx="4929154" cy="2239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1589" y="1598145"/>
            <a:ext cx="34233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The number of references (and thus cites) changes with time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0234" y="506509"/>
            <a:ext cx="3924300" cy="212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834" y="3525301"/>
            <a:ext cx="3949700" cy="2565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695" y="506509"/>
            <a:ext cx="4222854" cy="5632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</a:rPr>
              <a:t>TORI is a double normalized statistic, both by the number of authors in the cited article, and the number or </a:t>
            </a:r>
            <a:r>
              <a:rPr lang="en-US" sz="3600" dirty="0">
                <a:solidFill>
                  <a:srgbClr val="FFFF00"/>
                </a:solidFill>
              </a:rPr>
              <a:t>r</a:t>
            </a:r>
            <a:r>
              <a:rPr lang="en-US" sz="3600" dirty="0" smtClean="0">
                <a:solidFill>
                  <a:srgbClr val="FFFF00"/>
                </a:solidFill>
              </a:rPr>
              <a:t>eferences in the citing article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3600" dirty="0" smtClean="0">
                <a:solidFill>
                  <a:srgbClr val="FFFF00"/>
                </a:solidFill>
              </a:rPr>
              <a:t>RIQ is independent of age 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0774" y="677814"/>
            <a:ext cx="63080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How Accurate are </a:t>
            </a:r>
            <a:r>
              <a:rPr lang="en-US" sz="4400" dirty="0" err="1" smtClean="0">
                <a:solidFill>
                  <a:srgbClr val="FFFF00"/>
                </a:solidFill>
              </a:rPr>
              <a:t>Bibliometric</a:t>
            </a:r>
            <a:r>
              <a:rPr lang="en-US" sz="4400" dirty="0" smtClean="0">
                <a:solidFill>
                  <a:srgbClr val="FFFF00"/>
                </a:solidFill>
              </a:rPr>
              <a:t> Measures?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48824" y="3486684"/>
            <a:ext cx="604998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</a:rPr>
              <a:t>Use cross comparisons of different measures on the same papers, grouped by person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5844</TotalTime>
  <Words>612</Words>
  <Application>Microsoft Macintosh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Kurtz</dc:creator>
  <cp:lastModifiedBy>Michael Kurtz</cp:lastModifiedBy>
  <cp:revision>4</cp:revision>
  <dcterms:created xsi:type="dcterms:W3CDTF">2017-06-07T10:07:32Z</dcterms:created>
  <dcterms:modified xsi:type="dcterms:W3CDTF">2017-06-07T10:10:02Z</dcterms:modified>
</cp:coreProperties>
</file>