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48225" cy="42483088"/>
  <p:notesSz cx="6858000" cy="9144000"/>
  <p:defaultTextStyle>
    <a:defPPr>
      <a:defRPr lang="fr-FR"/>
    </a:defPPr>
    <a:lvl1pPr marL="0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1pPr>
    <a:lvl2pPr marL="1983562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2pPr>
    <a:lvl3pPr marL="3967124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3pPr>
    <a:lvl4pPr marL="5950687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4pPr>
    <a:lvl5pPr marL="7934249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5pPr>
    <a:lvl6pPr marL="9917811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6pPr>
    <a:lvl7pPr marL="11901373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7pPr>
    <a:lvl8pPr marL="13884935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8pPr>
    <a:lvl9pPr marL="15868498" algn="l" defTabSz="3967124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50" d="100"/>
          <a:sy n="50" d="100"/>
        </p:scale>
        <p:origin x="-2736" y="6440"/>
      </p:cViewPr>
      <p:guideLst>
        <p:guide orient="horz" pos="13381"/>
        <p:guide pos="9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51BC0-C986-0A4A-BA0B-5128570941CC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C8372-AF04-DF4E-8F57-958E39398A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6825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E8E06-B876-448F-B832-1A384FF2EFC8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09800" y="685800"/>
            <a:ext cx="2438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D2650-2AC7-438E-8E1F-33B8A55339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439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1pPr>
    <a:lvl2pPr marL="1983562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2pPr>
    <a:lvl3pPr marL="3967124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3pPr>
    <a:lvl4pPr marL="5950687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4pPr>
    <a:lvl5pPr marL="7934249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5pPr>
    <a:lvl6pPr marL="9917811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6pPr>
    <a:lvl7pPr marL="11901373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7pPr>
    <a:lvl8pPr marL="13884935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8pPr>
    <a:lvl9pPr marL="15868498" algn="l" defTabSz="3967124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8617" y="13197301"/>
            <a:ext cx="25710991" cy="910632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7234" y="24073752"/>
            <a:ext cx="21173758" cy="108567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83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6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50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3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17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0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884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86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3FC0-ADFC-7346-A24F-C6038B8A2B89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 any question or collaboration, question@unistra.fr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77895" y="39375533"/>
            <a:ext cx="7057919" cy="2261832"/>
          </a:xfrm>
          <a:prstGeom prst="rect">
            <a:avLst/>
          </a:prstGeom>
        </p:spPr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89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7231-552A-0E48-9E2C-F9EF5A3C0094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 any question or collaboration, question@unistra.fr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77895" y="39375533"/>
            <a:ext cx="7057919" cy="2261832"/>
          </a:xfrm>
          <a:prstGeom prst="rect">
            <a:avLst/>
          </a:prstGeom>
        </p:spPr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9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29963" y="1701299"/>
            <a:ext cx="6805851" cy="3624830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2411" y="1701299"/>
            <a:ext cx="19913415" cy="362483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6859-AE35-A84D-8EC8-15CAF0B26B39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 any question or collaboration, question@unistra.fr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77895" y="39375533"/>
            <a:ext cx="7057919" cy="2261832"/>
          </a:xfrm>
          <a:prstGeom prst="rect">
            <a:avLst/>
          </a:prstGeom>
        </p:spPr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61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8ACF-DE58-6A44-B996-DB293B506D85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 any question or collaboration, question@unistra.fr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77895" y="39375533"/>
            <a:ext cx="7057919" cy="2261832"/>
          </a:xfrm>
          <a:prstGeom prst="rect">
            <a:avLst/>
          </a:prstGeom>
        </p:spPr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11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403" y="27299321"/>
            <a:ext cx="25710991" cy="8437615"/>
          </a:xfrm>
        </p:spPr>
        <p:txBody>
          <a:bodyPr anchor="t"/>
          <a:lstStyle>
            <a:lvl1pPr algn="l">
              <a:defRPr sz="174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89403" y="18006150"/>
            <a:ext cx="25710991" cy="9293173"/>
          </a:xfrm>
        </p:spPr>
        <p:txBody>
          <a:bodyPr anchor="b"/>
          <a:lstStyle>
            <a:lvl1pPr marL="0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1pPr>
            <a:lvl2pPr marL="198356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2pPr>
            <a:lvl3pPr marL="3967124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3pPr>
            <a:lvl4pPr marL="595068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4pPr>
            <a:lvl5pPr marL="7934249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5pPr>
            <a:lvl6pPr marL="9917811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6pPr>
            <a:lvl7pPr marL="11901373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7pPr>
            <a:lvl8pPr marL="1388493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8pPr>
            <a:lvl9pPr marL="15868498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1B90-829B-594A-9F4D-5255DC96E12D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 any question or collaboration, question@unistra.fr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77895" y="39375533"/>
            <a:ext cx="7057919" cy="2261832"/>
          </a:xfrm>
          <a:prstGeom prst="rect">
            <a:avLst/>
          </a:prstGeom>
        </p:spPr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66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2411" y="9912725"/>
            <a:ext cx="13359633" cy="28036874"/>
          </a:xfrm>
        </p:spPr>
        <p:txBody>
          <a:bodyPr/>
          <a:lstStyle>
            <a:lvl1pPr>
              <a:defRPr sz="12100"/>
            </a:lvl1pPr>
            <a:lvl2pPr>
              <a:defRPr sz="104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76181" y="9912725"/>
            <a:ext cx="13359633" cy="28036874"/>
          </a:xfrm>
        </p:spPr>
        <p:txBody>
          <a:bodyPr/>
          <a:lstStyle>
            <a:lvl1pPr>
              <a:defRPr sz="12100"/>
            </a:lvl1pPr>
            <a:lvl2pPr>
              <a:defRPr sz="104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0DC9-5ABB-DA4E-AC69-63B63CFF2407}" type="datetime1">
              <a:rPr lang="fr-FR" smtClean="0"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 any question or collaboration, question@unistra.fr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21677895" y="39375533"/>
            <a:ext cx="7057919" cy="2261832"/>
          </a:xfrm>
          <a:prstGeom prst="rect">
            <a:avLst/>
          </a:prstGeom>
        </p:spPr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26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413" y="9509528"/>
            <a:ext cx="13364886" cy="3963120"/>
          </a:xfrm>
        </p:spPr>
        <p:txBody>
          <a:bodyPr anchor="b"/>
          <a:lstStyle>
            <a:lvl1pPr marL="0" indent="0">
              <a:buNone/>
              <a:defRPr sz="10400" b="1"/>
            </a:lvl1pPr>
            <a:lvl2pPr marL="1983562" indent="0">
              <a:buNone/>
              <a:defRPr sz="8700" b="1"/>
            </a:lvl2pPr>
            <a:lvl3pPr marL="3967124" indent="0">
              <a:buNone/>
              <a:defRPr sz="7800" b="1"/>
            </a:lvl3pPr>
            <a:lvl4pPr marL="5950687" indent="0">
              <a:buNone/>
              <a:defRPr sz="6900" b="1"/>
            </a:lvl4pPr>
            <a:lvl5pPr marL="7934249" indent="0">
              <a:buNone/>
              <a:defRPr sz="6900" b="1"/>
            </a:lvl5pPr>
            <a:lvl6pPr marL="9917811" indent="0">
              <a:buNone/>
              <a:defRPr sz="6900" b="1"/>
            </a:lvl6pPr>
            <a:lvl7pPr marL="11901373" indent="0">
              <a:buNone/>
              <a:defRPr sz="6900" b="1"/>
            </a:lvl7pPr>
            <a:lvl8pPr marL="13884935" indent="0">
              <a:buNone/>
              <a:defRPr sz="6900" b="1"/>
            </a:lvl8pPr>
            <a:lvl9pPr marL="15868498" indent="0">
              <a:buNone/>
              <a:defRPr sz="69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2413" y="13472645"/>
            <a:ext cx="13364886" cy="24476949"/>
          </a:xfrm>
        </p:spPr>
        <p:txBody>
          <a:bodyPr/>
          <a:lstStyle>
            <a:lvl1pPr>
              <a:defRPr sz="10400"/>
            </a:lvl1pPr>
            <a:lvl2pPr>
              <a:defRPr sz="8700"/>
            </a:lvl2pPr>
            <a:lvl3pPr>
              <a:defRPr sz="78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65682" y="9509528"/>
            <a:ext cx="13370134" cy="3963120"/>
          </a:xfrm>
        </p:spPr>
        <p:txBody>
          <a:bodyPr anchor="b"/>
          <a:lstStyle>
            <a:lvl1pPr marL="0" indent="0">
              <a:buNone/>
              <a:defRPr sz="10400" b="1"/>
            </a:lvl1pPr>
            <a:lvl2pPr marL="1983562" indent="0">
              <a:buNone/>
              <a:defRPr sz="8700" b="1"/>
            </a:lvl2pPr>
            <a:lvl3pPr marL="3967124" indent="0">
              <a:buNone/>
              <a:defRPr sz="7800" b="1"/>
            </a:lvl3pPr>
            <a:lvl4pPr marL="5950687" indent="0">
              <a:buNone/>
              <a:defRPr sz="6900" b="1"/>
            </a:lvl4pPr>
            <a:lvl5pPr marL="7934249" indent="0">
              <a:buNone/>
              <a:defRPr sz="6900" b="1"/>
            </a:lvl5pPr>
            <a:lvl6pPr marL="9917811" indent="0">
              <a:buNone/>
              <a:defRPr sz="6900" b="1"/>
            </a:lvl6pPr>
            <a:lvl7pPr marL="11901373" indent="0">
              <a:buNone/>
              <a:defRPr sz="6900" b="1"/>
            </a:lvl7pPr>
            <a:lvl8pPr marL="13884935" indent="0">
              <a:buNone/>
              <a:defRPr sz="6900" b="1"/>
            </a:lvl8pPr>
            <a:lvl9pPr marL="15868498" indent="0">
              <a:buNone/>
              <a:defRPr sz="69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65682" y="13472645"/>
            <a:ext cx="13370134" cy="24476949"/>
          </a:xfrm>
        </p:spPr>
        <p:txBody>
          <a:bodyPr/>
          <a:lstStyle>
            <a:lvl1pPr>
              <a:defRPr sz="10400"/>
            </a:lvl1pPr>
            <a:lvl2pPr>
              <a:defRPr sz="8700"/>
            </a:lvl2pPr>
            <a:lvl3pPr>
              <a:defRPr sz="78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A775-EFE0-2245-A0DF-E61A09EF841E}" type="datetime1">
              <a:rPr lang="fr-FR" smtClean="0"/>
              <a:t>06/10/2015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 any question or collaboration, question@unistra.fr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21677895" y="39375533"/>
            <a:ext cx="7057919" cy="2261832"/>
          </a:xfrm>
          <a:prstGeom prst="rect">
            <a:avLst/>
          </a:prstGeom>
        </p:spPr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62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A96A-5925-A144-BF18-908D483CF3DA}" type="datetime1">
              <a:rPr lang="fr-FR" smtClean="0"/>
              <a:t>06/10/2015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 any question or collaboration, question@unistra.fr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1677895" y="39375533"/>
            <a:ext cx="7057919" cy="2261832"/>
          </a:xfrm>
          <a:prstGeom prst="rect">
            <a:avLst/>
          </a:prstGeom>
        </p:spPr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54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762-5416-C74A-94BF-DCB6FE41CE19}" type="datetime1">
              <a:rPr lang="fr-FR" smtClean="0"/>
              <a:t>06/10/2015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 any question or collaboration, question@unistra.fr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677895" y="39375533"/>
            <a:ext cx="7057919" cy="2261832"/>
          </a:xfrm>
          <a:prstGeom prst="rect">
            <a:avLst/>
          </a:prstGeom>
        </p:spPr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54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413" y="1691456"/>
            <a:ext cx="9951459" cy="7198525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26216" y="1691460"/>
            <a:ext cx="16909600" cy="36258141"/>
          </a:xfrm>
        </p:spPr>
        <p:txBody>
          <a:bodyPr/>
          <a:lstStyle>
            <a:lvl1pPr>
              <a:defRPr sz="13900"/>
            </a:lvl1pPr>
            <a:lvl2pPr>
              <a:defRPr sz="12100"/>
            </a:lvl2pPr>
            <a:lvl3pPr>
              <a:defRPr sz="104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2413" y="8889983"/>
            <a:ext cx="9951459" cy="29059616"/>
          </a:xfrm>
        </p:spPr>
        <p:txBody>
          <a:bodyPr/>
          <a:lstStyle>
            <a:lvl1pPr marL="0" indent="0">
              <a:buNone/>
              <a:defRPr sz="6100"/>
            </a:lvl1pPr>
            <a:lvl2pPr marL="1983562" indent="0">
              <a:buNone/>
              <a:defRPr sz="5200"/>
            </a:lvl2pPr>
            <a:lvl3pPr marL="3967124" indent="0">
              <a:buNone/>
              <a:defRPr sz="4300"/>
            </a:lvl3pPr>
            <a:lvl4pPr marL="5950687" indent="0">
              <a:buNone/>
              <a:defRPr sz="3900"/>
            </a:lvl4pPr>
            <a:lvl5pPr marL="7934249" indent="0">
              <a:buNone/>
              <a:defRPr sz="3900"/>
            </a:lvl5pPr>
            <a:lvl6pPr marL="9917811" indent="0">
              <a:buNone/>
              <a:defRPr sz="3900"/>
            </a:lvl6pPr>
            <a:lvl7pPr marL="11901373" indent="0">
              <a:buNone/>
              <a:defRPr sz="3900"/>
            </a:lvl7pPr>
            <a:lvl8pPr marL="13884935" indent="0">
              <a:buNone/>
              <a:defRPr sz="3900"/>
            </a:lvl8pPr>
            <a:lvl9pPr marL="15868498" indent="0">
              <a:buNone/>
              <a:defRPr sz="3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C41B-D5D6-B346-91C8-9B8B8E7CFCC0}" type="datetime1">
              <a:rPr lang="fr-FR" smtClean="0"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 any question or collaboration, question@unistra.fr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21677895" y="39375533"/>
            <a:ext cx="7057919" cy="2261832"/>
          </a:xfrm>
          <a:prstGeom prst="rect">
            <a:avLst/>
          </a:prstGeom>
        </p:spPr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37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8864" y="29738162"/>
            <a:ext cx="18148935" cy="3510760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28864" y="3795941"/>
            <a:ext cx="18148935" cy="25489853"/>
          </a:xfrm>
        </p:spPr>
        <p:txBody>
          <a:bodyPr/>
          <a:lstStyle>
            <a:lvl1pPr marL="0" indent="0">
              <a:buNone/>
              <a:defRPr sz="13900"/>
            </a:lvl1pPr>
            <a:lvl2pPr marL="1983562" indent="0">
              <a:buNone/>
              <a:defRPr sz="12100"/>
            </a:lvl2pPr>
            <a:lvl3pPr marL="3967124" indent="0">
              <a:buNone/>
              <a:defRPr sz="10400"/>
            </a:lvl3pPr>
            <a:lvl4pPr marL="5950687" indent="0">
              <a:buNone/>
              <a:defRPr sz="8700"/>
            </a:lvl4pPr>
            <a:lvl5pPr marL="7934249" indent="0">
              <a:buNone/>
              <a:defRPr sz="8700"/>
            </a:lvl5pPr>
            <a:lvl6pPr marL="9917811" indent="0">
              <a:buNone/>
              <a:defRPr sz="8700"/>
            </a:lvl6pPr>
            <a:lvl7pPr marL="11901373" indent="0">
              <a:buNone/>
              <a:defRPr sz="8700"/>
            </a:lvl7pPr>
            <a:lvl8pPr marL="13884935" indent="0">
              <a:buNone/>
              <a:defRPr sz="8700"/>
            </a:lvl8pPr>
            <a:lvl9pPr marL="15868498" indent="0">
              <a:buNone/>
              <a:defRPr sz="87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28864" y="33248922"/>
            <a:ext cx="18148935" cy="4985857"/>
          </a:xfrm>
        </p:spPr>
        <p:txBody>
          <a:bodyPr/>
          <a:lstStyle>
            <a:lvl1pPr marL="0" indent="0">
              <a:buNone/>
              <a:defRPr sz="6100"/>
            </a:lvl1pPr>
            <a:lvl2pPr marL="1983562" indent="0">
              <a:buNone/>
              <a:defRPr sz="5200"/>
            </a:lvl2pPr>
            <a:lvl3pPr marL="3967124" indent="0">
              <a:buNone/>
              <a:defRPr sz="4300"/>
            </a:lvl3pPr>
            <a:lvl4pPr marL="5950687" indent="0">
              <a:buNone/>
              <a:defRPr sz="3900"/>
            </a:lvl4pPr>
            <a:lvl5pPr marL="7934249" indent="0">
              <a:buNone/>
              <a:defRPr sz="3900"/>
            </a:lvl5pPr>
            <a:lvl6pPr marL="9917811" indent="0">
              <a:buNone/>
              <a:defRPr sz="3900"/>
            </a:lvl6pPr>
            <a:lvl7pPr marL="11901373" indent="0">
              <a:buNone/>
              <a:defRPr sz="3900"/>
            </a:lvl7pPr>
            <a:lvl8pPr marL="13884935" indent="0">
              <a:buNone/>
              <a:defRPr sz="3900"/>
            </a:lvl8pPr>
            <a:lvl9pPr marL="15868498" indent="0">
              <a:buNone/>
              <a:defRPr sz="3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1AEE-FB72-9446-8820-3941ACBFBF35}" type="datetime1">
              <a:rPr lang="fr-FR" smtClean="0"/>
              <a:t>06/10/2015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 any question or collaboration, question@unistra.fr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21677895" y="39375533"/>
            <a:ext cx="7057919" cy="2261832"/>
          </a:xfrm>
          <a:prstGeom prst="rect">
            <a:avLst/>
          </a:prstGeom>
        </p:spPr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10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411" y="1701292"/>
            <a:ext cx="27223403" cy="7080515"/>
          </a:xfrm>
          <a:prstGeom prst="rect">
            <a:avLst/>
          </a:prstGeom>
        </p:spPr>
        <p:txBody>
          <a:bodyPr vert="horz" lIns="396712" tIns="198356" rIns="396712" bIns="19835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411" y="9912725"/>
            <a:ext cx="27223403" cy="28036874"/>
          </a:xfrm>
          <a:prstGeom prst="rect">
            <a:avLst/>
          </a:prstGeom>
        </p:spPr>
        <p:txBody>
          <a:bodyPr vert="horz" lIns="396712" tIns="198356" rIns="396712" bIns="19835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2411" y="39375533"/>
            <a:ext cx="7057919" cy="2261832"/>
          </a:xfrm>
          <a:prstGeom prst="rect">
            <a:avLst/>
          </a:prstGeom>
        </p:spPr>
        <p:txBody>
          <a:bodyPr vert="horz" lIns="396712" tIns="198356" rIns="396712" bIns="198356" rtlCol="0" anchor="ctr"/>
          <a:lstStyle>
            <a:lvl1pPr algn="l">
              <a:defRPr sz="5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6C9B7-BAC1-2647-B8E4-54C1D46654AF}" type="datetime1">
              <a:rPr lang="fr-FR" smtClean="0"/>
              <a:t>06/10/2015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34810" y="39375533"/>
            <a:ext cx="9578605" cy="2261832"/>
          </a:xfrm>
          <a:prstGeom prst="rect">
            <a:avLst/>
          </a:prstGeom>
        </p:spPr>
        <p:txBody>
          <a:bodyPr vert="horz" lIns="396712" tIns="198356" rIns="396712" bIns="198356" rtlCol="0" anchor="ctr"/>
          <a:lstStyle>
            <a:lvl1pPr algn="ctr">
              <a:defRPr sz="5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 any question or collaboration, question@unistra.fr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02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ctr" defTabSz="3967124" rtl="0" eaLnBrk="1" latinLnBrk="0" hangingPunct="1">
        <a:spcBef>
          <a:spcPct val="0"/>
        </a:spcBef>
        <a:buNone/>
        <a:defRPr sz="19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7672" indent="-1487672" algn="l" defTabSz="3967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00" kern="1200">
          <a:solidFill>
            <a:schemeClr val="tx1"/>
          </a:solidFill>
          <a:latin typeface="+mn-lt"/>
          <a:ea typeface="+mn-ea"/>
          <a:cs typeface="+mn-cs"/>
        </a:defRPr>
      </a:lvl1pPr>
      <a:lvl2pPr marL="3223289" indent="-1239726" algn="l" defTabSz="39671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00" kern="1200">
          <a:solidFill>
            <a:schemeClr val="tx1"/>
          </a:solidFill>
          <a:latin typeface="+mn-lt"/>
          <a:ea typeface="+mn-ea"/>
          <a:cs typeface="+mn-cs"/>
        </a:defRPr>
      </a:lvl2pPr>
      <a:lvl3pPr marL="4958906" indent="-991781" algn="l" defTabSz="3967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3pPr>
      <a:lvl4pPr marL="6942468" indent="-991781" algn="l" defTabSz="3967124" rtl="0" eaLnBrk="1" latinLnBrk="0" hangingPunct="1">
        <a:spcBef>
          <a:spcPct val="20000"/>
        </a:spcBef>
        <a:buFont typeface="Arial" panose="020B0604020202020204" pitchFamily="34" charset="0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926030" indent="-991781" algn="l" defTabSz="3967124" rtl="0" eaLnBrk="1" latinLnBrk="0" hangingPunct="1">
        <a:spcBef>
          <a:spcPct val="20000"/>
        </a:spcBef>
        <a:buFont typeface="Arial" panose="020B0604020202020204" pitchFamily="34" charset="0"/>
        <a:buChar char="»"/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09592" indent="-991781" algn="l" defTabSz="3967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154" indent="-991781" algn="l" defTabSz="3967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4876717" indent="-991781" algn="l" defTabSz="3967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6860279" indent="-991781" algn="l" defTabSz="3967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83562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67124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50687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34249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17811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901373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4935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868498" algn="l" defTabSz="3967124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0524712" y="2879504"/>
            <a:ext cx="6120680" cy="439248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275240" y="39375533"/>
            <a:ext cx="16849872" cy="226183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For any question or </a:t>
            </a:r>
            <a:r>
              <a:rPr lang="fr-FR" sz="5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collaboration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cds-question@unistra.fr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826968" y="1943400"/>
            <a:ext cx="16201800" cy="4464496"/>
          </a:xfrm>
          <a:prstGeom prst="rect">
            <a:avLst/>
          </a:prstGeom>
        </p:spPr>
        <p:txBody>
          <a:bodyPr vert="horz" lIns="396712" tIns="198356" rIns="396712" bIns="19835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7800" dirty="0" err="1" smtClean="0">
                <a:solidFill>
                  <a:schemeClr val="bg1"/>
                </a:solidFill>
              </a:rPr>
              <a:t>Research</a:t>
            </a:r>
            <a:r>
              <a:rPr lang="fr-FR" sz="17800" dirty="0" smtClean="0">
                <a:solidFill>
                  <a:schemeClr val="bg1"/>
                </a:solidFill>
              </a:rPr>
              <a:t> &amp; </a:t>
            </a:r>
            <a:r>
              <a:rPr lang="fr-FR" sz="17800" dirty="0" err="1" smtClean="0">
                <a:solidFill>
                  <a:schemeClr val="bg1"/>
                </a:solidFill>
              </a:rPr>
              <a:t>Development</a:t>
            </a:r>
            <a:r>
              <a:rPr lang="fr-FR" sz="17800" dirty="0" smtClean="0">
                <a:solidFill>
                  <a:schemeClr val="bg1"/>
                </a:solidFill>
              </a:rPr>
              <a:t> </a:t>
            </a:r>
            <a:r>
              <a:rPr lang="fr-FR" sz="17800" dirty="0" err="1" smtClean="0">
                <a:solidFill>
                  <a:schemeClr val="bg1"/>
                </a:solidFill>
              </a:rPr>
              <a:t>at</a:t>
            </a:r>
            <a:r>
              <a:rPr lang="fr-FR" sz="17800" dirty="0" smtClean="0">
                <a:solidFill>
                  <a:schemeClr val="bg1"/>
                </a:solidFill>
              </a:rPr>
              <a:t> </a:t>
            </a:r>
            <a:endParaRPr lang="fr-FR" sz="17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4720" y="1511352"/>
            <a:ext cx="835884" cy="156530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712" tIns="198356" rIns="396712" bIns="198356" rtlCol="0" anchor="ctr"/>
          <a:lstStyle/>
          <a:p>
            <a:pPr algn="ctr"/>
            <a:endParaRPr lang="fr-FR"/>
          </a:p>
        </p:txBody>
      </p:sp>
      <p:sp>
        <p:nvSpPr>
          <p:cNvPr id="11" name="Text Box 274"/>
          <p:cNvSpPr txBox="1">
            <a:spLocks noChangeArrowheads="1"/>
          </p:cNvSpPr>
          <p:nvPr/>
        </p:nvSpPr>
        <p:spPr bwMode="auto">
          <a:xfrm>
            <a:off x="1370584" y="9720264"/>
            <a:ext cx="12529392" cy="47376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lIns="58896" tIns="29448" rIns="58896" bIns="29448">
            <a:spAutoFit/>
          </a:bodyPr>
          <a:lstStyle>
            <a:lvl1pPr marL="514350" indent="-514350" defTabSz="8604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04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04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04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04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60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60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60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60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AutoNum type="alphaUcPeriod"/>
              <a:defRPr/>
            </a:pP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 Schaaff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fr-FR" sz="3600" b="1" i="1" dirty="0">
                <a:solidFill>
                  <a:srgbClr val="000000"/>
                </a:solidFill>
                <a:latin typeface="+mn-lt"/>
              </a:rPr>
              <a:t>,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fr-FR" sz="3600" b="1" i="1" dirty="0">
                <a:solidFill>
                  <a:srgbClr val="000000"/>
                </a:solidFill>
                <a:latin typeface="+mn-lt"/>
              </a:rPr>
              <a:t>. 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Boch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,</a:t>
            </a:r>
            <a:r>
              <a:rPr lang="fr-FR" sz="3600" b="1" i="1" dirty="0">
                <a:solidFill>
                  <a:srgbClr val="000000"/>
                </a:solidFill>
                <a:latin typeface="+mn-lt"/>
              </a:rPr>
              <a:t> N. Deparis</a:t>
            </a:r>
            <a:r>
              <a:rPr lang="fr-FR" sz="3600" b="1" i="1" baseline="30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, S</a:t>
            </a:r>
            <a:r>
              <a:rPr lang="fr-FR" sz="3600" b="1" i="1" dirty="0">
                <a:solidFill>
                  <a:srgbClr val="000000"/>
                </a:solidFill>
                <a:latin typeface="+mn-lt"/>
              </a:rPr>
              <a:t>. Derriere</a:t>
            </a:r>
            <a:r>
              <a:rPr lang="fr-FR" sz="3600" b="1" i="1" baseline="30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fr-FR" sz="3600" b="1" i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fr-FR" sz="3600" b="1" i="1" dirty="0">
                <a:solidFill>
                  <a:srgbClr val="000000"/>
                </a:solidFill>
                <a:latin typeface="+mn-lt"/>
              </a:rPr>
              <a:t>. 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Fernique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,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N. Gillet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,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G</a:t>
            </a:r>
            <a:r>
              <a:rPr lang="fr-FR" sz="3600" b="1" i="1" dirty="0">
                <a:solidFill>
                  <a:srgbClr val="000000"/>
                </a:solidFill>
                <a:latin typeface="+mn-lt"/>
              </a:rPr>
              <a:t>. 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Landais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, L. Michel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, A. Oberto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, P. Ocvirk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,  Y. Bisch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, J. Da Rocha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, V. Ehkirch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4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, P. Gaultier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5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, M. Heckel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5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, R. Houpin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, V. Kaestle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5</a:t>
            </a:r>
            <a:r>
              <a:rPr lang="fr-FR" sz="3600" b="1" i="1" dirty="0" smtClean="0">
                <a:solidFill>
                  <a:srgbClr val="000000"/>
                </a:solidFill>
                <a:latin typeface="+mn-lt"/>
              </a:rPr>
              <a:t>, A. Steinmetz</a:t>
            </a:r>
            <a:r>
              <a:rPr lang="fr-FR" sz="3600" b="1" i="1" baseline="30000" dirty="0" smtClean="0">
                <a:solidFill>
                  <a:srgbClr val="000000"/>
                </a:solidFill>
                <a:latin typeface="+mn-lt"/>
              </a:rPr>
              <a:t>4</a:t>
            </a:r>
          </a:p>
          <a:p>
            <a:pPr algn="ctr" eaLnBrk="1" hangingPunct="1">
              <a:defRPr/>
            </a:pPr>
            <a:r>
              <a:rPr lang="fr-FR" sz="3200" i="1" dirty="0" smtClean="0">
                <a:solidFill>
                  <a:srgbClr val="000000"/>
                </a:solidFill>
                <a:latin typeface="+mn-lt"/>
              </a:rPr>
              <a:t>Observatoire astronomique de Strasbourg UDS CNRS</a:t>
            </a:r>
            <a:r>
              <a:rPr lang="fr-FR" sz="3200" i="1" baseline="30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fr-FR" sz="3200" i="1" dirty="0" smtClean="0">
                <a:solidFill>
                  <a:srgbClr val="000000"/>
                </a:solidFill>
                <a:latin typeface="+mn-lt"/>
              </a:rPr>
              <a:t>,</a:t>
            </a:r>
          </a:p>
          <a:p>
            <a:pPr algn="ctr" eaLnBrk="1" hangingPunct="1">
              <a:defRPr/>
            </a:pPr>
            <a:r>
              <a:rPr lang="fr-FR" sz="3200" i="1" dirty="0">
                <a:solidFill>
                  <a:srgbClr val="000000"/>
                </a:solidFill>
                <a:latin typeface="+mn-lt"/>
              </a:rPr>
              <a:t>I.U.T. Charlemagne Université de </a:t>
            </a:r>
            <a:r>
              <a:rPr lang="fr-FR" sz="3200" i="1" dirty="0" smtClean="0">
                <a:solidFill>
                  <a:srgbClr val="000000"/>
                </a:solidFill>
                <a:latin typeface="+mn-lt"/>
              </a:rPr>
              <a:t>Lorraine</a:t>
            </a:r>
            <a:r>
              <a:rPr lang="fr-FR" sz="3200" i="1" baseline="30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fr-FR" sz="3200" i="1" dirty="0" smtClean="0">
                <a:solidFill>
                  <a:srgbClr val="000000"/>
                </a:solidFill>
                <a:latin typeface="+mn-lt"/>
              </a:rPr>
              <a:t>, </a:t>
            </a:r>
          </a:p>
          <a:p>
            <a:pPr algn="ctr" eaLnBrk="1" hangingPunct="1">
              <a:defRPr/>
            </a:pPr>
            <a:r>
              <a:rPr lang="fr-FR" sz="3200" i="1" dirty="0">
                <a:solidFill>
                  <a:srgbClr val="000000"/>
                </a:solidFill>
                <a:latin typeface="+mn-lt"/>
              </a:rPr>
              <a:t>Telecom </a:t>
            </a:r>
            <a:r>
              <a:rPr lang="fr-FR" sz="3200" i="1" dirty="0" smtClean="0">
                <a:solidFill>
                  <a:srgbClr val="000000"/>
                </a:solidFill>
                <a:latin typeface="+mn-lt"/>
              </a:rPr>
              <a:t>Nancy</a:t>
            </a:r>
            <a:r>
              <a:rPr lang="fr-FR" sz="3200" i="1" baseline="30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fr-FR" sz="3200" i="1" dirty="0" smtClean="0">
                <a:solidFill>
                  <a:srgbClr val="000000"/>
                </a:solidFill>
                <a:latin typeface="+mn-lt"/>
              </a:rPr>
              <a:t>,</a:t>
            </a:r>
          </a:p>
          <a:p>
            <a:pPr algn="ctr" eaLnBrk="1" hangingPunct="1">
              <a:defRPr/>
            </a:pPr>
            <a:r>
              <a:rPr lang="fr-FR" sz="3200" i="1" dirty="0" smtClean="0">
                <a:solidFill>
                  <a:srgbClr val="000000"/>
                </a:solidFill>
                <a:latin typeface="+mn-lt"/>
              </a:rPr>
              <a:t>I.U.T. Schuman Université de Strasbourg</a:t>
            </a:r>
            <a:r>
              <a:rPr lang="fr-FR" sz="3200" i="1" baseline="30000" dirty="0" smtClean="0">
                <a:solidFill>
                  <a:srgbClr val="000000"/>
                </a:solidFill>
                <a:latin typeface="+mn-lt"/>
              </a:rPr>
              <a:t>4</a:t>
            </a:r>
            <a:r>
              <a:rPr lang="fr-FR" sz="3200" i="1" dirty="0" smtClean="0">
                <a:solidFill>
                  <a:srgbClr val="000000"/>
                </a:solidFill>
                <a:latin typeface="+mn-lt"/>
              </a:rPr>
              <a:t>,</a:t>
            </a:r>
            <a:r>
              <a:rPr lang="fr-FR" sz="3200" i="1" baseline="30000" dirty="0" smtClean="0">
                <a:solidFill>
                  <a:srgbClr val="000000"/>
                </a:solidFill>
                <a:latin typeface="+mn-lt"/>
              </a:rPr>
              <a:t> </a:t>
            </a:r>
            <a:endParaRPr lang="fr-FR" sz="3200" i="1" dirty="0" smtClean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fr-FR" sz="3200" i="1" dirty="0" smtClean="0">
                <a:solidFill>
                  <a:srgbClr val="000000"/>
                </a:solidFill>
                <a:latin typeface="+mn-lt"/>
              </a:rPr>
              <a:t>E.N.S.I.I.E. Strasbourg</a:t>
            </a:r>
            <a:r>
              <a:rPr lang="fr-FR" sz="3200" i="1" baseline="30000" dirty="0" smtClean="0">
                <a:solidFill>
                  <a:srgbClr val="000000"/>
                </a:solidFill>
                <a:latin typeface="+mn-lt"/>
              </a:rPr>
              <a:t>5</a:t>
            </a:r>
          </a:p>
        </p:txBody>
      </p:sp>
      <p:pic>
        <p:nvPicPr>
          <p:cNvPr id="12" name="Shape 4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18656" y="20233432"/>
            <a:ext cx="4824536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0089" y="16633032"/>
            <a:ext cx="6336704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6132224" y="7127976"/>
            <a:ext cx="835884" cy="156530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712" tIns="198356" rIns="396712" bIns="198356" rtlCol="0" anchor="ctr"/>
          <a:lstStyle/>
          <a:p>
            <a:pPr algn="ctr"/>
            <a:endParaRPr lang="fr-FR"/>
          </a:p>
        </p:txBody>
      </p:sp>
      <p:sp>
        <p:nvSpPr>
          <p:cNvPr id="19" name="Text Box 210"/>
          <p:cNvSpPr txBox="1">
            <a:spLocks noChangeArrowheads="1"/>
          </p:cNvSpPr>
          <p:nvPr/>
        </p:nvSpPr>
        <p:spPr bwMode="auto">
          <a:xfrm>
            <a:off x="14257583" y="9936288"/>
            <a:ext cx="14332025" cy="3017557"/>
          </a:xfrm>
          <a:prstGeom prst="rect">
            <a:avLst/>
          </a:prstGeom>
          <a:noFill/>
          <a:ln>
            <a:noFill/>
          </a:ln>
        </p:spPr>
        <p:txBody>
          <a:bodyPr wrap="square" lIns="62290" tIns="31147" rIns="62290" bIns="31147">
            <a:spAutoFit/>
          </a:bodyPr>
          <a:lstStyle>
            <a:lvl1pPr defTabSz="874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74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74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74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74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4800" b="1" dirty="0">
                <a:latin typeface="Times New Roman"/>
                <a:cs typeface="Times New Roman"/>
              </a:rPr>
              <a:t>The CDS has a long tradition of </a:t>
            </a:r>
            <a:r>
              <a:rPr lang="fr-FR" sz="4800" b="1" dirty="0" err="1">
                <a:latin typeface="Times New Roman"/>
                <a:cs typeface="Times New Roman"/>
              </a:rPr>
              <a:t>Research</a:t>
            </a:r>
            <a:r>
              <a:rPr lang="fr-FR" sz="4800" b="1" dirty="0">
                <a:latin typeface="Times New Roman"/>
                <a:cs typeface="Times New Roman"/>
              </a:rPr>
              <a:t> and </a:t>
            </a:r>
            <a:r>
              <a:rPr lang="fr-FR" sz="4800" b="1" dirty="0" err="1">
                <a:latin typeface="Times New Roman"/>
                <a:cs typeface="Times New Roman"/>
              </a:rPr>
              <a:t>Development</a:t>
            </a:r>
            <a:r>
              <a:rPr lang="fr-FR" sz="4800" b="1" dirty="0">
                <a:latin typeface="Times New Roman"/>
                <a:cs typeface="Times New Roman"/>
              </a:rPr>
              <a:t> to </a:t>
            </a:r>
            <a:r>
              <a:rPr lang="fr-FR" sz="4800" b="1" dirty="0" err="1">
                <a:latin typeface="Times New Roman"/>
                <a:cs typeface="Times New Roman"/>
              </a:rPr>
              <a:t>improve</a:t>
            </a:r>
            <a:r>
              <a:rPr lang="fr-FR" sz="4800" b="1" dirty="0">
                <a:latin typeface="Times New Roman"/>
                <a:cs typeface="Times New Roman"/>
              </a:rPr>
              <a:t> </a:t>
            </a:r>
            <a:r>
              <a:rPr lang="fr-FR" sz="4800" b="1" dirty="0" err="1">
                <a:latin typeface="Times New Roman"/>
                <a:cs typeface="Times New Roman"/>
              </a:rPr>
              <a:t>its</a:t>
            </a:r>
            <a:r>
              <a:rPr lang="fr-FR" sz="4800" b="1" dirty="0">
                <a:latin typeface="Times New Roman"/>
                <a:cs typeface="Times New Roman"/>
              </a:rPr>
              <a:t> services and to </a:t>
            </a:r>
            <a:r>
              <a:rPr lang="fr-FR" sz="4800" b="1" dirty="0" err="1">
                <a:latin typeface="Times New Roman"/>
                <a:cs typeface="Times New Roman"/>
              </a:rPr>
              <a:t>integrate</a:t>
            </a:r>
            <a:r>
              <a:rPr lang="fr-FR" sz="4800" b="1" dirty="0">
                <a:latin typeface="Times New Roman"/>
                <a:cs typeface="Times New Roman"/>
              </a:rPr>
              <a:t> the new technologies </a:t>
            </a:r>
            <a:r>
              <a:rPr lang="fr-FR" sz="4800" b="1" dirty="0" err="1">
                <a:latin typeface="Times New Roman"/>
                <a:cs typeface="Times New Roman"/>
              </a:rPr>
              <a:t>which</a:t>
            </a:r>
            <a:r>
              <a:rPr lang="fr-FR" sz="4800" b="1" dirty="0">
                <a:latin typeface="Times New Roman"/>
                <a:cs typeface="Times New Roman"/>
              </a:rPr>
              <a:t> are </a:t>
            </a:r>
            <a:r>
              <a:rPr lang="fr-FR" sz="4800" b="1" dirty="0" err="1">
                <a:latin typeface="Times New Roman"/>
                <a:cs typeface="Times New Roman"/>
              </a:rPr>
              <a:t>interesting</a:t>
            </a:r>
            <a:r>
              <a:rPr lang="fr-FR" sz="4800" b="1" dirty="0">
                <a:latin typeface="Times New Roman"/>
                <a:cs typeface="Times New Roman"/>
              </a:rPr>
              <a:t> and </a:t>
            </a:r>
            <a:r>
              <a:rPr lang="fr-FR" sz="4800" b="1" dirty="0" err="1">
                <a:latin typeface="Times New Roman"/>
                <a:cs typeface="Times New Roman"/>
              </a:rPr>
              <a:t>which</a:t>
            </a:r>
            <a:r>
              <a:rPr lang="fr-FR" sz="4800" b="1" dirty="0">
                <a:latin typeface="Times New Roman"/>
                <a:cs typeface="Times New Roman"/>
              </a:rPr>
              <a:t> have a good chance to « survive ». </a:t>
            </a:r>
          </a:p>
        </p:txBody>
      </p:sp>
      <p:sp>
        <p:nvSpPr>
          <p:cNvPr id="38" name="ZoneTexte 84"/>
          <p:cNvSpPr txBox="1">
            <a:spLocks noChangeArrowheads="1"/>
          </p:cNvSpPr>
          <p:nvPr/>
        </p:nvSpPr>
        <p:spPr bwMode="auto">
          <a:xfrm>
            <a:off x="19588806" y="17630131"/>
            <a:ext cx="8640762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950" tIns="32475" rIns="64950" bIns="324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100" i="1" dirty="0" err="1">
                <a:solidFill>
                  <a:srgbClr val="000000"/>
                </a:solidFill>
              </a:rPr>
              <a:t>SkyObjects</a:t>
            </a:r>
            <a:r>
              <a:rPr lang="fr-FR" sz="3100" i="1" dirty="0">
                <a:solidFill>
                  <a:srgbClr val="000000"/>
                </a:solidFill>
              </a:rPr>
              <a:t> </a:t>
            </a:r>
            <a:r>
              <a:rPr lang="fr-FR" sz="3100" i="1" dirty="0" err="1">
                <a:solidFill>
                  <a:srgbClr val="000000"/>
                </a:solidFill>
              </a:rPr>
              <a:t>pointing</a:t>
            </a:r>
            <a:r>
              <a:rPr lang="fr-FR" sz="3100" i="1" dirty="0">
                <a:solidFill>
                  <a:srgbClr val="000000"/>
                </a:solidFill>
              </a:rPr>
              <a:t> to M31.</a:t>
            </a:r>
          </a:p>
          <a:p>
            <a:pPr eaLnBrk="1" hangingPunct="1"/>
            <a:r>
              <a:rPr lang="fr-FR" sz="3100" i="1" dirty="0">
                <a:solidFill>
                  <a:srgbClr val="000000"/>
                </a:solidFill>
              </a:rPr>
              <a:t>A </a:t>
            </a:r>
            <a:r>
              <a:rPr lang="fr-FR" sz="3100" i="1" dirty="0" err="1">
                <a:solidFill>
                  <a:srgbClr val="000000"/>
                </a:solidFill>
              </a:rPr>
              <a:t>small</a:t>
            </a:r>
            <a:r>
              <a:rPr lang="fr-FR" sz="3100" i="1" dirty="0">
                <a:solidFill>
                  <a:srgbClr val="000000"/>
                </a:solidFill>
              </a:rPr>
              <a:t> </a:t>
            </a:r>
            <a:r>
              <a:rPr lang="fr-FR" sz="3100" i="1" dirty="0" err="1">
                <a:solidFill>
                  <a:srgbClr val="000000"/>
                </a:solidFill>
              </a:rPr>
              <a:t>android</a:t>
            </a:r>
            <a:r>
              <a:rPr lang="fr-FR" sz="3100" i="1" dirty="0">
                <a:solidFill>
                  <a:srgbClr val="000000"/>
                </a:solidFill>
              </a:rPr>
              <a:t> </a:t>
            </a:r>
            <a:r>
              <a:rPr lang="fr-FR" sz="3100" i="1" dirty="0" err="1">
                <a:solidFill>
                  <a:srgbClr val="000000"/>
                </a:solidFill>
              </a:rPr>
              <a:t>app</a:t>
            </a:r>
            <a:r>
              <a:rPr lang="fr-FR" sz="3100" i="1" dirty="0">
                <a:solidFill>
                  <a:srgbClr val="000000"/>
                </a:solidFill>
              </a:rPr>
              <a:t> to </a:t>
            </a:r>
            <a:r>
              <a:rPr lang="fr-FR" sz="3100" i="1" dirty="0" err="1">
                <a:solidFill>
                  <a:srgbClr val="000000"/>
                </a:solidFill>
              </a:rPr>
              <a:t>retrieve</a:t>
            </a:r>
            <a:r>
              <a:rPr lang="fr-FR" sz="3100" i="1" dirty="0">
                <a:solidFill>
                  <a:srgbClr val="000000"/>
                </a:solidFill>
              </a:rPr>
              <a:t> basical information about </a:t>
            </a:r>
            <a:r>
              <a:rPr lang="fr-FR" sz="3100" i="1" dirty="0" err="1">
                <a:solidFill>
                  <a:srgbClr val="000000"/>
                </a:solidFill>
              </a:rPr>
              <a:t>astronomical</a:t>
            </a:r>
            <a:r>
              <a:rPr lang="fr-FR" sz="3100" i="1" dirty="0">
                <a:solidFill>
                  <a:srgbClr val="000000"/>
                </a:solidFill>
              </a:rPr>
              <a:t> </a:t>
            </a:r>
            <a:r>
              <a:rPr lang="fr-FR" sz="3100" i="1" dirty="0" err="1">
                <a:solidFill>
                  <a:srgbClr val="000000"/>
                </a:solidFill>
              </a:rPr>
              <a:t>objects</a:t>
            </a:r>
            <a:r>
              <a:rPr lang="fr-FR" sz="3100" i="1" dirty="0">
                <a:solidFill>
                  <a:srgbClr val="000000"/>
                </a:solidFill>
              </a:rPr>
              <a:t> </a:t>
            </a:r>
            <a:r>
              <a:rPr lang="fr-FR" sz="3100" i="1" dirty="0" err="1">
                <a:solidFill>
                  <a:srgbClr val="000000"/>
                </a:solidFill>
              </a:rPr>
              <a:t>through</a:t>
            </a:r>
            <a:r>
              <a:rPr lang="fr-FR" sz="3100" i="1" dirty="0">
                <a:solidFill>
                  <a:srgbClr val="000000"/>
                </a:solidFill>
              </a:rPr>
              <a:t> the </a:t>
            </a:r>
            <a:r>
              <a:rPr lang="fr-FR" sz="3100" i="1" dirty="0" err="1" smtClean="0">
                <a:solidFill>
                  <a:srgbClr val="000000"/>
                </a:solidFill>
              </a:rPr>
              <a:t>Sesame</a:t>
            </a:r>
            <a:r>
              <a:rPr lang="fr-FR" sz="3100" i="1" dirty="0" smtClean="0">
                <a:solidFill>
                  <a:srgbClr val="000000"/>
                </a:solidFill>
              </a:rPr>
              <a:t> </a:t>
            </a:r>
            <a:r>
              <a:rPr lang="fr-FR" sz="3100" i="1" dirty="0" err="1" smtClean="0">
                <a:solidFill>
                  <a:srgbClr val="000000"/>
                </a:solidFill>
              </a:rPr>
              <a:t>name</a:t>
            </a:r>
            <a:r>
              <a:rPr lang="fr-FR" sz="3100" i="1" dirty="0" smtClean="0">
                <a:solidFill>
                  <a:srgbClr val="000000"/>
                </a:solidFill>
              </a:rPr>
              <a:t> </a:t>
            </a:r>
            <a:r>
              <a:rPr lang="fr-FR" sz="3100" i="1" dirty="0" err="1">
                <a:solidFill>
                  <a:srgbClr val="000000"/>
                </a:solidFill>
              </a:rPr>
              <a:t>resolver</a:t>
            </a:r>
            <a:r>
              <a:rPr lang="fr-FR" sz="3100" i="1" dirty="0">
                <a:solidFill>
                  <a:srgbClr val="000000"/>
                </a:solidFill>
              </a:rPr>
              <a:t> and </a:t>
            </a:r>
            <a:r>
              <a:rPr lang="fr-FR" sz="3100" i="1" dirty="0" err="1">
                <a:solidFill>
                  <a:srgbClr val="000000"/>
                </a:solidFill>
              </a:rPr>
              <a:t>with</a:t>
            </a:r>
            <a:r>
              <a:rPr lang="fr-FR" sz="3100" i="1" dirty="0">
                <a:solidFill>
                  <a:srgbClr val="000000"/>
                </a:solidFill>
              </a:rPr>
              <a:t> a </a:t>
            </a:r>
            <a:r>
              <a:rPr lang="fr-FR" sz="3100" i="1" dirty="0" err="1">
                <a:solidFill>
                  <a:srgbClr val="000000"/>
                </a:solidFill>
              </a:rPr>
              <a:t>pointing</a:t>
            </a:r>
            <a:r>
              <a:rPr lang="fr-FR" sz="3100" i="1" dirty="0">
                <a:solidFill>
                  <a:srgbClr val="000000"/>
                </a:solidFill>
              </a:rPr>
              <a:t> </a:t>
            </a:r>
            <a:r>
              <a:rPr lang="fr-FR" sz="3100" i="1" dirty="0" err="1">
                <a:solidFill>
                  <a:srgbClr val="000000"/>
                </a:solidFill>
              </a:rPr>
              <a:t>capability</a:t>
            </a:r>
            <a:r>
              <a:rPr lang="fr-FR" sz="3100" i="1" dirty="0">
                <a:solidFill>
                  <a:srgbClr val="000000"/>
                </a:solidFill>
              </a:rPr>
              <a:t> (user interface in </a:t>
            </a:r>
            <a:r>
              <a:rPr lang="fr-FR" sz="3100" i="1" dirty="0" err="1">
                <a:solidFill>
                  <a:srgbClr val="000000"/>
                </a:solidFill>
              </a:rPr>
              <a:t>english</a:t>
            </a:r>
            <a:r>
              <a:rPr lang="fr-FR" sz="3100" i="1" dirty="0">
                <a:solidFill>
                  <a:srgbClr val="000000"/>
                </a:solidFill>
              </a:rPr>
              <a:t> or french).</a:t>
            </a:r>
          </a:p>
        </p:txBody>
      </p:sp>
      <p:pic>
        <p:nvPicPr>
          <p:cNvPr id="39" name="Image 9" descr="SC20000102-1127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371" y="14256768"/>
            <a:ext cx="1834261" cy="305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10" descr="SC20000102-1410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200" y="14256768"/>
            <a:ext cx="1835097" cy="305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 11" descr="SC20000102-1410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968" y="14256768"/>
            <a:ext cx="1819975" cy="303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 12" descr="SC20000102-14095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736" y="14256768"/>
            <a:ext cx="1840507" cy="306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14" descr="SC20000102-14092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220" y="14256768"/>
            <a:ext cx="1835097" cy="305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ZoneTexte 85"/>
          <p:cNvSpPr txBox="1">
            <a:spLocks noChangeArrowheads="1"/>
          </p:cNvSpPr>
          <p:nvPr/>
        </p:nvSpPr>
        <p:spPr bwMode="auto">
          <a:xfrm>
            <a:off x="1617663" y="17137088"/>
            <a:ext cx="4289425" cy="235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950" tIns="32475" rIns="64950" bIns="324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100" i="1" dirty="0">
                <a:solidFill>
                  <a:srgbClr val="000000"/>
                </a:solidFill>
              </a:rPr>
              <a:t>Aladin </a:t>
            </a:r>
            <a:r>
              <a:rPr lang="fr-FR" sz="3100" i="1" dirty="0" err="1">
                <a:solidFill>
                  <a:srgbClr val="000000"/>
                </a:solidFill>
              </a:rPr>
              <a:t>remote</a:t>
            </a:r>
            <a:r>
              <a:rPr lang="fr-FR" sz="3100" i="1" dirty="0">
                <a:solidFill>
                  <a:srgbClr val="000000"/>
                </a:solidFill>
              </a:rPr>
              <a:t> control </a:t>
            </a:r>
            <a:r>
              <a:rPr lang="fr-FR" sz="3100" i="1" dirty="0" err="1">
                <a:solidFill>
                  <a:srgbClr val="000000"/>
                </a:solidFill>
              </a:rPr>
              <a:t>with</a:t>
            </a:r>
            <a:r>
              <a:rPr lang="fr-FR" sz="3100" i="1" dirty="0">
                <a:solidFill>
                  <a:srgbClr val="000000"/>
                </a:solidFill>
              </a:rPr>
              <a:t> </a:t>
            </a:r>
            <a:r>
              <a:rPr lang="fr-FR" sz="3100" i="1" dirty="0" smtClean="0">
                <a:solidFill>
                  <a:srgbClr val="000000"/>
                </a:solidFill>
              </a:rPr>
              <a:t>Arches Walker, </a:t>
            </a:r>
            <a:r>
              <a:rPr lang="fr-FR" sz="3100" i="1" dirty="0">
                <a:solidFill>
                  <a:srgbClr val="000000"/>
                </a:solidFill>
              </a:rPr>
              <a:t>an </a:t>
            </a:r>
            <a:r>
              <a:rPr lang="fr-FR" sz="3100" i="1" dirty="0" err="1">
                <a:solidFill>
                  <a:srgbClr val="000000"/>
                </a:solidFill>
              </a:rPr>
              <a:t>app</a:t>
            </a:r>
            <a:r>
              <a:rPr lang="fr-FR" sz="3100" i="1" dirty="0">
                <a:solidFill>
                  <a:srgbClr val="000000"/>
                </a:solidFill>
              </a:rPr>
              <a:t>, running </a:t>
            </a:r>
            <a:r>
              <a:rPr lang="fr-FR" sz="3100" i="1" dirty="0" smtClean="0">
                <a:solidFill>
                  <a:srgbClr val="000000"/>
                </a:solidFill>
              </a:rPr>
              <a:t>on </a:t>
            </a:r>
            <a:r>
              <a:rPr lang="fr-FR" sz="3100" i="1" dirty="0" err="1" smtClean="0">
                <a:solidFill>
                  <a:srgbClr val="000000"/>
                </a:solidFill>
              </a:rPr>
              <a:t>android</a:t>
            </a:r>
            <a:r>
              <a:rPr lang="fr-FR" sz="3100" i="1" dirty="0" smtClean="0">
                <a:solidFill>
                  <a:srgbClr val="000000"/>
                </a:solidFill>
              </a:rPr>
              <a:t>..</a:t>
            </a:r>
          </a:p>
          <a:p>
            <a:pPr eaLnBrk="1" hangingPunct="1"/>
            <a:endParaRPr lang="fr-FR" sz="1600" i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fr-FR" sz="2000" dirty="0" smtClean="0"/>
              <a:t>(ARCHES </a:t>
            </a:r>
            <a:r>
              <a:rPr lang="fr-FR" sz="2000" dirty="0"/>
              <a:t>- </a:t>
            </a:r>
            <a:r>
              <a:rPr lang="fr-FR" sz="2000" dirty="0" err="1"/>
              <a:t>Funded</a:t>
            </a:r>
            <a:r>
              <a:rPr lang="fr-FR" sz="2000" dirty="0"/>
              <a:t> by the 7th Framework of the </a:t>
            </a:r>
            <a:r>
              <a:rPr lang="fr-FR" sz="2000" dirty="0" err="1"/>
              <a:t>European</a:t>
            </a:r>
            <a:r>
              <a:rPr lang="fr-FR" sz="2000" dirty="0"/>
              <a:t> </a:t>
            </a:r>
            <a:r>
              <a:rPr lang="fr-FR" sz="2000" dirty="0" smtClean="0"/>
              <a:t>Union)</a:t>
            </a:r>
            <a:endParaRPr lang="fr-FR" sz="2000" i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0046" y="14847348"/>
            <a:ext cx="86340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fr-FR" sz="96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Mobile </a:t>
            </a:r>
            <a:r>
              <a:rPr lang="fr-FR" sz="96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devices</a:t>
            </a:r>
            <a:r>
              <a:rPr lang="fr-FR" sz="96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…</a:t>
            </a:r>
            <a:endParaRPr lang="fr-FR" sz="96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452704" y="287216"/>
            <a:ext cx="835884" cy="156530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712" tIns="198356" rIns="396712" bIns="198356"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11451704" y="22840236"/>
            <a:ext cx="156306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fr-FR" sz="96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Visualization</a:t>
            </a:r>
            <a:r>
              <a:rPr lang="fr-FR" sz="96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Virtual Reality, …</a:t>
            </a:r>
            <a:endParaRPr lang="fr-FR" sz="96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7" name="Image 6" descr="Capture du 2015-06-09 16002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39" y="24985960"/>
            <a:ext cx="6336704" cy="3960440"/>
          </a:xfrm>
          <a:prstGeom prst="rect">
            <a:avLst/>
          </a:prstGeom>
        </p:spPr>
      </p:pic>
      <p:pic>
        <p:nvPicPr>
          <p:cNvPr id="61" name="Image 60" descr="Capture du 2015-06-09 15591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04" y="24985961"/>
            <a:ext cx="6221492" cy="3888432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1010544" y="38352153"/>
            <a:ext cx="28443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fr-FR" sz="8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and </a:t>
            </a:r>
            <a:r>
              <a:rPr lang="fr-FR" sz="80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also</a:t>
            </a:r>
            <a:r>
              <a:rPr lang="fr-FR" sz="8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80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around</a:t>
            </a:r>
            <a:r>
              <a:rPr lang="fr-FR" sz="8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80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Big</a:t>
            </a:r>
            <a:r>
              <a:rPr lang="fr-FR" sz="8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Data (</a:t>
            </a:r>
            <a:r>
              <a:rPr lang="fr-FR" sz="80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Hadoop</a:t>
            </a:r>
            <a:r>
              <a:rPr lang="fr-FR" sz="8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fr-FR" sz="80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Spark</a:t>
            </a:r>
            <a:r>
              <a:rPr lang="fr-FR" sz="8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), log </a:t>
            </a:r>
            <a:r>
              <a:rPr lang="fr-FR" sz="80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mining</a:t>
            </a:r>
            <a:r>
              <a:rPr lang="fr-FR" sz="8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fr-FR" sz="80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clouds</a:t>
            </a:r>
            <a:r>
              <a:rPr lang="fr-FR" sz="8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etc.</a:t>
            </a:r>
            <a:endParaRPr lang="fr-FR" sz="80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9" name="Image 68" descr="im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416" y="25273992"/>
            <a:ext cx="3973147" cy="2520280"/>
          </a:xfrm>
          <a:prstGeom prst="rect">
            <a:avLst/>
          </a:prstGeom>
        </p:spPr>
      </p:pic>
      <p:pic>
        <p:nvPicPr>
          <p:cNvPr id="70" name="Image 69" descr="im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776" y="26570136"/>
            <a:ext cx="3874900" cy="2504688"/>
          </a:xfrm>
          <a:prstGeom prst="rect">
            <a:avLst/>
          </a:prstGeom>
        </p:spPr>
      </p:pic>
      <p:pic>
        <p:nvPicPr>
          <p:cNvPr id="71" name="Image 70" descr="im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120" y="28010296"/>
            <a:ext cx="3833384" cy="2438776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29309688" y="29018408"/>
            <a:ext cx="553998" cy="9844702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fr-FR" sz="2400" b="1" dirty="0"/>
              <a:t>JDEV 2015 Bordeaux – Observatoire de Strasbourg – UDS – CNRS - CDS </a:t>
            </a:r>
          </a:p>
        </p:txBody>
      </p:sp>
      <p:sp>
        <p:nvSpPr>
          <p:cNvPr id="75" name="ZoneTexte 84"/>
          <p:cNvSpPr txBox="1">
            <a:spLocks noChangeArrowheads="1"/>
          </p:cNvSpPr>
          <p:nvPr/>
        </p:nvSpPr>
        <p:spPr bwMode="auto">
          <a:xfrm>
            <a:off x="4538936" y="29594472"/>
            <a:ext cx="9433048" cy="101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50" tIns="32475" rIns="64950" bIns="324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100" i="1" dirty="0" err="1" smtClean="0">
                <a:solidFill>
                  <a:srgbClr val="000000"/>
                </a:solidFill>
              </a:rPr>
              <a:t>Visualization</a:t>
            </a:r>
            <a:r>
              <a:rPr lang="fr-FR" sz="3100" i="1" dirty="0" smtClean="0">
                <a:solidFill>
                  <a:srgbClr val="000000"/>
                </a:solidFill>
              </a:rPr>
              <a:t> </a:t>
            </a:r>
            <a:r>
              <a:rPr lang="fr-FR" sz="3100" i="1" dirty="0" err="1" smtClean="0">
                <a:solidFill>
                  <a:srgbClr val="000000"/>
                </a:solidFill>
              </a:rPr>
              <a:t>with</a:t>
            </a:r>
            <a:r>
              <a:rPr lang="fr-FR" sz="3100" i="1" dirty="0" smtClean="0">
                <a:solidFill>
                  <a:srgbClr val="000000"/>
                </a:solidFill>
              </a:rPr>
              <a:t> </a:t>
            </a:r>
            <a:r>
              <a:rPr lang="fr-FR" sz="3100" i="1" dirty="0" err="1" smtClean="0">
                <a:solidFill>
                  <a:srgbClr val="000000"/>
                </a:solidFill>
              </a:rPr>
              <a:t>three.js</a:t>
            </a:r>
            <a:r>
              <a:rPr lang="fr-FR" sz="3100" i="1" dirty="0" smtClean="0">
                <a:solidFill>
                  <a:srgbClr val="000000"/>
                </a:solidFill>
              </a:rPr>
              <a:t> / </a:t>
            </a:r>
            <a:r>
              <a:rPr lang="fr-FR" sz="3100" i="1" dirty="0" err="1" smtClean="0">
                <a:solidFill>
                  <a:srgbClr val="000000"/>
                </a:solidFill>
              </a:rPr>
              <a:t>WebGL</a:t>
            </a:r>
            <a:r>
              <a:rPr lang="fr-FR" sz="3100" i="1" dirty="0" smtClean="0">
                <a:solidFill>
                  <a:srgbClr val="000000"/>
                </a:solidFill>
              </a:rPr>
              <a:t> of simulation data</a:t>
            </a:r>
          </a:p>
          <a:p>
            <a:pPr eaLnBrk="1" hangingPunct="1"/>
            <a:endParaRPr lang="fr-FR" sz="3100" i="1" dirty="0">
              <a:solidFill>
                <a:srgbClr val="000000"/>
              </a:solidFill>
            </a:endParaRPr>
          </a:p>
        </p:txBody>
      </p:sp>
      <p:sp>
        <p:nvSpPr>
          <p:cNvPr id="76" name="ZoneTexte 84"/>
          <p:cNvSpPr txBox="1">
            <a:spLocks noChangeArrowheads="1"/>
          </p:cNvSpPr>
          <p:nvPr/>
        </p:nvSpPr>
        <p:spPr bwMode="auto">
          <a:xfrm>
            <a:off x="18004630" y="29294860"/>
            <a:ext cx="5400402" cy="101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50" tIns="32475" rIns="64950" bIns="324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100" i="1" dirty="0" err="1" smtClean="0">
                <a:solidFill>
                  <a:srgbClr val="000000"/>
                </a:solidFill>
              </a:rPr>
              <a:t>Experimenting</a:t>
            </a:r>
            <a:r>
              <a:rPr lang="fr-FR" sz="3100" i="1" dirty="0" smtClean="0">
                <a:solidFill>
                  <a:srgbClr val="000000"/>
                </a:solidFill>
              </a:rPr>
              <a:t> </a:t>
            </a:r>
            <a:r>
              <a:rPr lang="fr-FR" sz="3100" i="1" dirty="0" err="1" smtClean="0">
                <a:solidFill>
                  <a:srgbClr val="000000"/>
                </a:solidFill>
              </a:rPr>
              <a:t>octrees</a:t>
            </a:r>
            <a:r>
              <a:rPr lang="fr-FR" sz="3100" i="1" dirty="0" smtClean="0">
                <a:solidFill>
                  <a:srgbClr val="000000"/>
                </a:solidFill>
              </a:rPr>
              <a:t> </a:t>
            </a:r>
            <a:r>
              <a:rPr lang="fr-FR" sz="3100" i="1" dirty="0" err="1" smtClean="0">
                <a:solidFill>
                  <a:srgbClr val="000000"/>
                </a:solidFill>
              </a:rPr>
              <a:t>with</a:t>
            </a:r>
            <a:r>
              <a:rPr lang="fr-FR" sz="3100" i="1" dirty="0" smtClean="0">
                <a:solidFill>
                  <a:srgbClr val="000000"/>
                </a:solidFill>
              </a:rPr>
              <a:t> the Oculus Rift (DK1 &amp; DK2)</a:t>
            </a:r>
            <a:endParaRPr lang="fr-FR" sz="3100" i="1" dirty="0">
              <a:solidFill>
                <a:srgbClr val="000000"/>
              </a:solidFill>
            </a:endParaRPr>
          </a:p>
        </p:txBody>
      </p:sp>
      <p:pic>
        <p:nvPicPr>
          <p:cNvPr id="77" name="Image 76" descr="cat_vizi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32" y="33194872"/>
            <a:ext cx="5191125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" name="Grouper 16"/>
          <p:cNvGrpSpPr>
            <a:grpSpLocks/>
          </p:cNvGrpSpPr>
          <p:nvPr/>
        </p:nvGrpSpPr>
        <p:grpSpPr bwMode="auto">
          <a:xfrm>
            <a:off x="12459816" y="34442150"/>
            <a:ext cx="3673475" cy="2497138"/>
            <a:chOff x="253034" y="15781610"/>
            <a:chExt cx="3672408" cy="2497058"/>
          </a:xfrm>
        </p:grpSpPr>
        <p:sp>
          <p:nvSpPr>
            <p:cNvPr id="79" name="ZoneTexte 6"/>
            <p:cNvSpPr txBox="1">
              <a:spLocks noChangeArrowheads="1"/>
            </p:cNvSpPr>
            <p:nvPr/>
          </p:nvSpPr>
          <p:spPr bwMode="auto">
            <a:xfrm>
              <a:off x="1117130" y="15785678"/>
              <a:ext cx="936104" cy="249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 dirty="0"/>
                <a:t>iras</a:t>
              </a:r>
              <a:br>
                <a:rPr lang="fr-FR" sz="1200" dirty="0"/>
              </a:br>
              <a:r>
                <a:rPr lang="fr-FR" sz="1200" dirty="0"/>
                <a:t>Tycho2</a:t>
              </a:r>
              <a:br>
                <a:rPr lang="fr-FR" sz="1200" dirty="0"/>
              </a:br>
              <a:r>
                <a:rPr lang="fr-FR" sz="1200" dirty="0" err="1"/>
                <a:t>cutri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 err="1"/>
                <a:t>kharchenko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 err="1"/>
                <a:t>gsc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/>
                <a:t>rosat</a:t>
              </a:r>
              <a:br>
                <a:rPr lang="fr-FR" sz="1200" dirty="0"/>
              </a:br>
              <a:r>
                <a:rPr lang="fr-FR" sz="1200" dirty="0"/>
                <a:t>NVSS</a:t>
              </a:r>
              <a:br>
                <a:rPr lang="fr-FR" sz="1200" dirty="0"/>
              </a:br>
              <a:r>
                <a:rPr lang="fr-FR" sz="1200" dirty="0" err="1"/>
                <a:t>ucac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/>
                <a:t>SDSS</a:t>
              </a:r>
              <a:br>
                <a:rPr lang="fr-FR" sz="1200" dirty="0"/>
              </a:br>
              <a:r>
                <a:rPr lang="fr-FR" sz="1200" dirty="0"/>
                <a:t>henry</a:t>
              </a:r>
              <a:br>
                <a:rPr lang="fr-FR" sz="1200" dirty="0"/>
              </a:br>
              <a:r>
                <a:rPr lang="fr-FR" sz="1200" dirty="0" err="1"/>
                <a:t>gezari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/>
                <a:t>GSC</a:t>
              </a:r>
            </a:p>
            <a:p>
              <a:pPr eaLnBrk="1" hangingPunct="1"/>
              <a:r>
                <a:rPr lang="fr-FR" sz="1200" dirty="0" err="1"/>
                <a:t>Tycho</a:t>
              </a:r>
              <a:endParaRPr lang="fr-FR" sz="1200" dirty="0"/>
            </a:p>
          </p:txBody>
        </p:sp>
        <p:sp>
          <p:nvSpPr>
            <p:cNvPr id="80" name="ZoneTexte 7"/>
            <p:cNvSpPr txBox="1">
              <a:spLocks noChangeArrowheads="1"/>
            </p:cNvSpPr>
            <p:nvPr/>
          </p:nvSpPr>
          <p:spPr bwMode="auto">
            <a:xfrm>
              <a:off x="1927450" y="15781611"/>
              <a:ext cx="1061889" cy="249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 dirty="0"/>
                <a:t>NOMAD</a:t>
              </a:r>
              <a:br>
                <a:rPr lang="fr-FR" sz="1200" dirty="0"/>
              </a:br>
              <a:r>
                <a:rPr lang="fr-FR" sz="1200" dirty="0" err="1"/>
                <a:t>renson</a:t>
              </a:r>
              <a:r>
                <a:rPr lang="fr-FR" sz="1200" dirty="0"/>
                <a:t> et al</a:t>
              </a:r>
              <a:br>
                <a:rPr lang="fr-FR" sz="1200" dirty="0"/>
              </a:br>
              <a:r>
                <a:rPr lang="fr-FR" sz="1200" dirty="0" err="1"/>
                <a:t>temperature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/>
                <a:t>Salim</a:t>
              </a:r>
              <a:br>
                <a:rPr lang="fr-FR" sz="1200" dirty="0"/>
              </a:br>
              <a:r>
                <a:rPr lang="fr-FR" sz="1200" dirty="0" err="1"/>
                <a:t>houk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/>
                <a:t>distance</a:t>
              </a:r>
              <a:br>
                <a:rPr lang="fr-FR" sz="1200" dirty="0"/>
              </a:br>
              <a:r>
                <a:rPr lang="fr-FR" sz="1200" dirty="0" err="1"/>
                <a:t>nvss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 err="1"/>
                <a:t>msx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/>
                <a:t>hip</a:t>
              </a:r>
              <a:br>
                <a:rPr lang="fr-FR" sz="1200" dirty="0"/>
              </a:br>
              <a:r>
                <a:rPr lang="fr-FR" sz="1200" dirty="0" err="1"/>
                <a:t>renson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/>
                <a:t>radial </a:t>
              </a:r>
              <a:r>
                <a:rPr lang="fr-FR" sz="1200" dirty="0" err="1"/>
                <a:t>velocity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 err="1"/>
                <a:t>landolt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/>
                <a:t>RC3</a:t>
              </a:r>
            </a:p>
          </p:txBody>
        </p:sp>
        <p:sp>
          <p:nvSpPr>
            <p:cNvPr id="81" name="ZoneTexte 6"/>
            <p:cNvSpPr txBox="1">
              <a:spLocks noChangeArrowheads="1"/>
            </p:cNvSpPr>
            <p:nvPr/>
          </p:nvSpPr>
          <p:spPr bwMode="auto">
            <a:xfrm>
              <a:off x="253034" y="15785678"/>
              <a:ext cx="974550" cy="249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 dirty="0"/>
                <a:t>2mass</a:t>
              </a:r>
              <a:br>
                <a:rPr lang="fr-FR" sz="1200" dirty="0"/>
              </a:br>
              <a:r>
                <a:rPr lang="fr-FR" sz="1200" dirty="0"/>
                <a:t>2MASS</a:t>
              </a:r>
              <a:br>
                <a:rPr lang="fr-FR" sz="1200" dirty="0"/>
              </a:br>
              <a:r>
                <a:rPr lang="fr-FR" sz="1200" dirty="0" err="1"/>
                <a:t>hipparcos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 err="1"/>
                <a:t>usno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 err="1"/>
                <a:t>Hipparcos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/>
                <a:t>USNO</a:t>
              </a:r>
              <a:br>
                <a:rPr lang="fr-FR" sz="1200" dirty="0"/>
              </a:br>
              <a:r>
                <a:rPr lang="fr-FR" sz="1200" dirty="0"/>
                <a:t>IRAS</a:t>
              </a:r>
              <a:br>
                <a:rPr lang="fr-FR" sz="1200" dirty="0"/>
              </a:br>
              <a:r>
                <a:rPr lang="fr-FR" sz="1200" dirty="0"/>
                <a:t>ucac2</a:t>
              </a:r>
              <a:br>
                <a:rPr lang="fr-FR" sz="1200" dirty="0"/>
              </a:br>
              <a:r>
                <a:rPr lang="fr-FR" sz="1200" dirty="0" err="1"/>
                <a:t>ascc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 err="1"/>
                <a:t>tycho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 err="1"/>
                <a:t>nomad</a:t>
              </a:r>
              <a:r>
                <a:rPr lang="fr-FR" sz="1200" dirty="0"/>
                <a:t/>
              </a:r>
              <a:br>
                <a:rPr lang="fr-FR" sz="1200" dirty="0"/>
              </a:br>
              <a:r>
                <a:rPr lang="fr-FR" sz="1200" dirty="0" err="1"/>
                <a:t>sdss</a:t>
              </a:r>
              <a:endParaRPr lang="fr-FR" sz="1200" dirty="0"/>
            </a:p>
            <a:p>
              <a:pPr eaLnBrk="1" hangingPunct="1"/>
              <a:r>
                <a:rPr lang="fr-FR" sz="1200" dirty="0" err="1"/>
                <a:t>veron</a:t>
              </a:r>
              <a:endParaRPr lang="fr-FR" sz="1200" dirty="0"/>
            </a:p>
          </p:txBody>
        </p:sp>
        <p:sp>
          <p:nvSpPr>
            <p:cNvPr id="82" name="ZoneTexte 7"/>
            <p:cNvSpPr txBox="1">
              <a:spLocks noChangeArrowheads="1"/>
            </p:cNvSpPr>
            <p:nvPr/>
          </p:nvSpPr>
          <p:spPr bwMode="auto">
            <a:xfrm>
              <a:off x="2917330" y="15781610"/>
              <a:ext cx="1008112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/>
                <a:t>Kharchenko</a:t>
              </a:r>
              <a:br>
                <a:rPr lang="fr-FR" sz="1200"/>
              </a:br>
              <a:r>
                <a:rPr lang="fr-FR" sz="1200"/>
                <a:t>parallax</a:t>
              </a:r>
              <a:br>
                <a:rPr lang="fr-FR" sz="1200"/>
              </a:br>
              <a:r>
                <a:rPr lang="fr-FR" sz="1200"/>
                <a:t>abundance</a:t>
              </a:r>
              <a:br>
                <a:rPr lang="fr-FR" sz="1200"/>
              </a:br>
              <a:r>
                <a:rPr lang="fr-FR" sz="1200"/>
                <a:t>rc3</a:t>
              </a:r>
              <a:br>
                <a:rPr lang="fr-FR" sz="1200"/>
              </a:br>
              <a:r>
                <a:rPr lang="fr-FR" sz="1200"/>
                <a:t>diameters</a:t>
              </a:r>
              <a:br>
                <a:rPr lang="fr-FR" sz="1200"/>
              </a:br>
              <a:r>
                <a:rPr lang="fr-FR" sz="1200"/>
                <a:t>MSX</a:t>
              </a:r>
              <a:br>
                <a:rPr lang="fr-FR" sz="1200"/>
              </a:br>
              <a:r>
                <a:rPr lang="fr-FR" sz="1200"/>
                <a:t>Glushneva</a:t>
              </a:r>
              <a:br>
                <a:rPr lang="fr-FR" sz="1200"/>
              </a:br>
              <a:r>
                <a:rPr lang="fr-FR" sz="1200"/>
                <a:t>Cutri</a:t>
              </a:r>
              <a:br>
                <a:rPr lang="fr-FR" sz="1200"/>
              </a:br>
              <a:r>
                <a:rPr lang="fr-FR" sz="1200"/>
                <a:t>hde</a:t>
              </a:r>
              <a:br>
                <a:rPr lang="fr-FR" sz="1200"/>
              </a:br>
              <a:r>
                <a:rPr lang="fr-FR" sz="1200"/>
                <a:t>UCAC2</a:t>
              </a:r>
              <a:br>
                <a:rPr lang="fr-FR" sz="1200"/>
              </a:br>
              <a:r>
                <a:rPr lang="fr-FR" sz="1200"/>
                <a:t>nordstorm</a:t>
              </a:r>
            </a:p>
            <a:p>
              <a:pPr eaLnBrk="1" hangingPunct="1"/>
              <a:endParaRPr lang="fr-FR" sz="1200"/>
            </a:p>
          </p:txBody>
        </p:sp>
      </p:grpSp>
      <p:sp>
        <p:nvSpPr>
          <p:cNvPr id="83" name="ZoneTexte 17"/>
          <p:cNvSpPr txBox="1">
            <a:spLocks noChangeArrowheads="1"/>
          </p:cNvSpPr>
          <p:nvPr/>
        </p:nvSpPr>
        <p:spPr bwMode="auto">
          <a:xfrm>
            <a:off x="4754960" y="37083304"/>
            <a:ext cx="31353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>
                <a:solidFill>
                  <a:srgbClr val="000000"/>
                </a:solidFill>
              </a:rPr>
              <a:t>Size and </a:t>
            </a:r>
            <a:r>
              <a:rPr lang="fr-FR" sz="1800" dirty="0" err="1">
                <a:solidFill>
                  <a:srgbClr val="000000"/>
                </a:solidFill>
              </a:rPr>
              <a:t>popularity</a:t>
            </a:r>
            <a:r>
              <a:rPr lang="fr-FR" sz="1800" dirty="0">
                <a:solidFill>
                  <a:srgbClr val="000000"/>
                </a:solidFill>
              </a:rPr>
              <a:t> of the </a:t>
            </a:r>
            <a:r>
              <a:rPr lang="fr-FR" sz="1800" dirty="0" err="1">
                <a:solidFill>
                  <a:srgbClr val="000000"/>
                </a:solidFill>
              </a:rPr>
              <a:t>VizieR</a:t>
            </a:r>
            <a:r>
              <a:rPr lang="fr-FR" sz="1800" dirty="0">
                <a:solidFill>
                  <a:srgbClr val="000000"/>
                </a:solidFill>
              </a:rPr>
              <a:t> catalogues </a:t>
            </a:r>
            <a:r>
              <a:rPr lang="fr-FR" sz="1800" dirty="0" err="1">
                <a:solidFill>
                  <a:srgbClr val="000000"/>
                </a:solidFill>
              </a:rPr>
              <a:t>used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during</a:t>
            </a:r>
            <a:r>
              <a:rPr lang="fr-FR" sz="1800" dirty="0">
                <a:solidFill>
                  <a:srgbClr val="000000"/>
                </a:solidFill>
              </a:rPr>
              <a:t> the </a:t>
            </a:r>
            <a:r>
              <a:rPr lang="fr-FR" sz="1800" dirty="0" err="1">
                <a:solidFill>
                  <a:srgbClr val="000000"/>
                </a:solidFill>
              </a:rPr>
              <a:t>experiment</a:t>
            </a:r>
            <a:endParaRPr lang="fr-FR" sz="1800" dirty="0">
              <a:solidFill>
                <a:srgbClr val="000000"/>
              </a:solidFill>
            </a:endParaRPr>
          </a:p>
        </p:txBody>
      </p:sp>
      <p:pic>
        <p:nvPicPr>
          <p:cNvPr id="85" name="Image 4" descr="cat_pop_rankin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592" y="33914952"/>
            <a:ext cx="835292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2450704" y="30962624"/>
            <a:ext cx="184096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fr-FR" sz="96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Information </a:t>
            </a:r>
            <a:r>
              <a:rPr lang="fr-FR" sz="96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retrieval</a:t>
            </a:r>
            <a:r>
              <a:rPr lang="fr-FR" sz="96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fr-FR" sz="96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text</a:t>
            </a:r>
            <a:r>
              <a:rPr lang="fr-FR" sz="96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96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mining</a:t>
            </a:r>
            <a:r>
              <a:rPr lang="fr-FR" sz="96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… </a:t>
            </a:r>
            <a:endParaRPr lang="fr-FR" sz="96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8" name="Image 59" descr="Sans titr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088" y="16921064"/>
            <a:ext cx="2448272" cy="443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ZoneTexte 84"/>
          <p:cNvSpPr txBox="1">
            <a:spLocks noChangeArrowheads="1"/>
          </p:cNvSpPr>
          <p:nvPr/>
        </p:nvSpPr>
        <p:spPr bwMode="auto">
          <a:xfrm>
            <a:off x="16204232" y="21457568"/>
            <a:ext cx="6264696" cy="149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50" tIns="32475" rIns="64950" bIns="324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100" i="1" dirty="0" err="1" smtClean="0">
                <a:solidFill>
                  <a:srgbClr val="000000"/>
                </a:solidFill>
              </a:rPr>
              <a:t>SkySurveys</a:t>
            </a:r>
            <a:r>
              <a:rPr lang="fr-FR" sz="3100" i="1" dirty="0" smtClean="0">
                <a:solidFill>
                  <a:srgbClr val="000000"/>
                </a:solidFill>
              </a:rPr>
              <a:t>, a </a:t>
            </a:r>
            <a:r>
              <a:rPr lang="fr-FR" sz="3100" i="1" dirty="0" err="1" smtClean="0">
                <a:solidFill>
                  <a:srgbClr val="000000"/>
                </a:solidFill>
              </a:rPr>
              <a:t>sky</a:t>
            </a:r>
            <a:r>
              <a:rPr lang="fr-FR" sz="3100" i="1" dirty="0" smtClean="0">
                <a:solidFill>
                  <a:srgbClr val="000000"/>
                </a:solidFill>
              </a:rPr>
              <a:t> atlas for the navigation in </a:t>
            </a:r>
            <a:r>
              <a:rPr lang="fr-FR" sz="3100" i="1" dirty="0" err="1" smtClean="0">
                <a:solidFill>
                  <a:srgbClr val="000000"/>
                </a:solidFill>
              </a:rPr>
              <a:t>HEALPix</a:t>
            </a:r>
            <a:r>
              <a:rPr lang="fr-FR" sz="3100" i="1" dirty="0" smtClean="0">
                <a:solidFill>
                  <a:srgbClr val="000000"/>
                </a:solidFill>
              </a:rPr>
              <a:t> </a:t>
            </a:r>
            <a:r>
              <a:rPr lang="fr-FR" sz="3100" i="1" dirty="0" err="1" smtClean="0">
                <a:solidFill>
                  <a:srgbClr val="000000"/>
                </a:solidFill>
              </a:rPr>
              <a:t>surveys</a:t>
            </a:r>
            <a:r>
              <a:rPr lang="fr-FR" sz="3100" i="1" dirty="0" smtClean="0">
                <a:solidFill>
                  <a:srgbClr val="000000"/>
                </a:solidFill>
              </a:rPr>
              <a:t>, </a:t>
            </a:r>
            <a:r>
              <a:rPr lang="fr-FR" sz="3100" i="1" dirty="0" err="1" smtClean="0">
                <a:solidFill>
                  <a:srgbClr val="000000"/>
                </a:solidFill>
              </a:rPr>
              <a:t>based</a:t>
            </a:r>
            <a:r>
              <a:rPr lang="fr-FR" sz="3100" i="1" dirty="0" smtClean="0">
                <a:solidFill>
                  <a:srgbClr val="000000"/>
                </a:solidFill>
              </a:rPr>
              <a:t> on OpenGL.</a:t>
            </a:r>
            <a:endParaRPr lang="fr-FR" sz="3100" i="1" dirty="0">
              <a:solidFill>
                <a:srgbClr val="000000"/>
              </a:solidFill>
            </a:endParaRPr>
          </a:p>
        </p:txBody>
      </p:sp>
      <p:sp>
        <p:nvSpPr>
          <p:cNvPr id="96" name="ZoneTexte 17"/>
          <p:cNvSpPr txBox="1">
            <a:spLocks noChangeArrowheads="1"/>
          </p:cNvSpPr>
          <p:nvPr/>
        </p:nvSpPr>
        <p:spPr bwMode="auto">
          <a:xfrm>
            <a:off x="15268128" y="33268621"/>
            <a:ext cx="3960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>
                <a:solidFill>
                  <a:srgbClr val="000000"/>
                </a:solidFill>
              </a:rPr>
              <a:t>Set of 50 </a:t>
            </a:r>
            <a:r>
              <a:rPr lang="fr-FR" sz="1800" dirty="0" err="1">
                <a:solidFill>
                  <a:srgbClr val="000000"/>
                </a:solidFill>
              </a:rPr>
              <a:t>common</a:t>
            </a:r>
            <a:r>
              <a:rPr lang="fr-FR" sz="1800" dirty="0">
                <a:solidFill>
                  <a:srgbClr val="000000"/>
                </a:solidFill>
              </a:rPr>
              <a:t> keywords </a:t>
            </a:r>
            <a:r>
              <a:rPr lang="fr-FR" sz="1800" dirty="0" err="1">
                <a:solidFill>
                  <a:srgbClr val="000000"/>
                </a:solidFill>
              </a:rPr>
              <a:t>used</a:t>
            </a:r>
            <a:r>
              <a:rPr lang="fr-FR" sz="1800" dirty="0">
                <a:solidFill>
                  <a:srgbClr val="000000"/>
                </a:solidFill>
              </a:rPr>
              <a:t> to </a:t>
            </a:r>
            <a:r>
              <a:rPr lang="fr-FR" sz="1800" dirty="0" err="1">
                <a:solidFill>
                  <a:srgbClr val="000000"/>
                </a:solidFill>
              </a:rPr>
              <a:t>query</a:t>
            </a:r>
            <a:r>
              <a:rPr lang="fr-FR" sz="1800" dirty="0">
                <a:solidFill>
                  <a:srgbClr val="000000"/>
                </a:solidFill>
              </a:rPr>
              <a:t> in 70 relevant catalogues </a:t>
            </a:r>
          </a:p>
        </p:txBody>
      </p:sp>
      <p:cxnSp>
        <p:nvCxnSpPr>
          <p:cNvPr id="99" name="Connecteur droit avec flèche 98"/>
          <p:cNvCxnSpPr/>
          <p:nvPr/>
        </p:nvCxnSpPr>
        <p:spPr>
          <a:xfrm flipH="1">
            <a:off x="14260016" y="33698928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>
            <a:off x="18796520" y="33842944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Imag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10844" y="40179647"/>
            <a:ext cx="2916324" cy="1368153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629168" y="39891616"/>
            <a:ext cx="2232248" cy="1823003"/>
          </a:xfrm>
          <a:prstGeom prst="rect">
            <a:avLst/>
          </a:prstGeom>
        </p:spPr>
      </p:pic>
      <p:pic>
        <p:nvPicPr>
          <p:cNvPr id="2" name="Image 1" descr="arches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46" y="20384590"/>
            <a:ext cx="2981242" cy="1865065"/>
          </a:xfrm>
          <a:prstGeom prst="rect">
            <a:avLst/>
          </a:prstGeom>
        </p:spPr>
      </p:pic>
      <p:pic>
        <p:nvPicPr>
          <p:cNvPr id="3" name="Image 2" descr="CDS-LOGO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672" y="2926017"/>
            <a:ext cx="5514680" cy="39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3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316</Words>
  <Application>Microsoft Macintosh PowerPoint</Application>
  <PresentationFormat>Personnalisé</PresentationFormat>
  <Paragraphs>30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PRESENTATION</dc:title>
  <dc:creator>narcy</dc:creator>
  <cp:lastModifiedBy>as</cp:lastModifiedBy>
  <cp:revision>95</cp:revision>
  <cp:lastPrinted>2015-06-29T07:17:18Z</cp:lastPrinted>
  <dcterms:created xsi:type="dcterms:W3CDTF">2015-04-07T14:25:53Z</dcterms:created>
  <dcterms:modified xsi:type="dcterms:W3CDTF">2015-10-06T09:18:40Z</dcterms:modified>
</cp:coreProperties>
</file>