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s/comment9.xml" ContentType="application/vnd.openxmlformats-officedocument.presentationml.comments+xml"/>
  <Override PartName="/ppt/comments/comment7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6.xml" ContentType="application/vnd.openxmlformats-officedocument.presentationml.comments+xml"/>
  <Override PartName="/ppt/comments/comment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.xml" ContentType="application/vnd.openxmlformats-officedocument.presentationml.comments+xml"/>
  <Override PartName="/ppt/comments/comment8.xml" ContentType="application/vnd.openxmlformats-officedocument.presentationml.comments+xml"/>
  <Override PartName="/ppt/comments/comment4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5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2.xml" ContentType="application/vnd.openxmlformats-officedocument.presentationml.comments+xml"/>
  <Override PartName="/ppt/comments/comment11.xml" ContentType="application/vnd.openxmlformats-officedocument.presentationml.comment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id="0" initials="" name="zhang ming" lastIdx="5" clrIdx="0"/>
  <p:cmAuthor id="1" initials="" name="Arnaud Couchet" lastIdx="7" clrIdx="1"/>
  <p:cmAuthor id="2" initials="" name="Clément Calin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CCEE5010-82AD-4036-A0BC-28CF9C8D9784}">
  <a:tblStyle styleName="Table_0" styleId="{CCEE5010-82AD-4036-A0BC-28CF9C8D9784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1" styleId="{9C0E0321-9109-491E-B4D7-2E6F8571DF07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2" styleId="{22F68DB3-1670-46B6-821A-5EAD19B3904E}"/>
</a:tblStyleLst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19.xml" Type="http://schemas.openxmlformats.org/officeDocument/2006/relationships/slide" Id="rId25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theme/theme2.xml" Type="http://schemas.openxmlformats.org/officeDocument/2006/relationships/theme" Id="rId1"/><Relationship Target="slides/slide16.xml" Type="http://schemas.openxmlformats.org/officeDocument/2006/relationships/slide" Id="rId22"/><Relationship Target="commentAuthors.xml" Type="http://schemas.openxmlformats.org/officeDocument/2006/relationships/commentAuthors" Id="rId4"/><Relationship Target="slides/slide17.xml" Type="http://schemas.openxmlformats.org/officeDocument/2006/relationships/slide" Id="rId23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1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2" authorId="1">
    <p:pos y="0" x="6000"/>
    <p:text>Arnaud</p:text>
  </p:cm>
</p:cmLst>
</file>

<file path=ppt/comments/comment10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2" authorId="2">
    <p:pos y="0" x="6000"/>
    <p:text>Clément</p:text>
  </p:cm>
</p:cmLst>
</file>

<file path=ppt/comments/comment1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1" authorId="2">
    <p:pos y="0" x="6000"/>
    <p:text>Clément</p:text>
  </p:cm>
</p:cmLst>
</file>

<file path=ppt/comments/comment1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1" authorId="1">
    <p:pos y="0" x="6000"/>
    <p:text>Arnaud</p:text>
  </p:cm>
</p:cmLst>
</file>

<file path=ppt/comments/comment1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4" authorId="1">
    <p:pos y="0" x="6000"/>
    <p:text>Arnaud</p:text>
  </p:cm>
</p:cmLst>
</file>

<file path=ppt/comments/comment1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3" authorId="1">
    <p:pos y="0" x="6000"/>
    <p:text>Arnaud</p:text>
  </p:cm>
</p:cmLst>
</file>

<file path=ppt/comments/comment1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2" authorId="0">
    <p:pos y="0" x="6000"/>
    <p:text>Ming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5" authorId="1">
    <p:pos y="0" x="6000"/>
    <p:text>Arnaud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6" authorId="1">
    <p:pos y="0" x="6000"/>
    <p:text>Arnaud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3" authorId="2">
    <p:pos y="0" x="6000"/>
    <p:text>Clément</p:text>
  </p:cm>
  <p:cm idx="7" authorId="1">
    <p:pos y="100" x="6000"/>
    <p:text>J'ai déplacé cette slide au dessus de celle qui déscrit la plate-forme de travail car c'est la suite logique de la méthode Scrum.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4" authorId="2">
    <p:pos y="0" x="6000"/>
    <p:text>Clément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5" authorId="0">
    <p:pos y="0" x="6000"/>
    <p:text>Ming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4" authorId="0">
    <p:pos y="0" x="6000"/>
    <p:text>Ming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1" authorId="0">
    <p:pos y="0" x="6000"/>
    <p:text>ming</p:tex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3" authorId="0">
    <p:pos y="0" x="6000"/>
    <p:text>Ming</p:text>
  </p:cm>
</p:cmLst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4749850" x="8556791"/>
            <a:ext cy="393600" cx="548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4"/><Relationship Target="../media/image09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comments/comment7.xml" Type="http://schemas.openxmlformats.org/officeDocument/2006/relationships/comments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comments/comment8.xml" Type="http://schemas.openxmlformats.org/officeDocument/2006/relationships/comments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comments/comment9.xml" Type="http://schemas.openxmlformats.org/officeDocument/2006/relationships/comments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comments/comment10.xml" Type="http://schemas.openxmlformats.org/officeDocument/2006/relationships/comments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comments/comment11.xml" Type="http://schemas.openxmlformats.org/officeDocument/2006/relationships/comments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comments/comment12.xml" Type="http://schemas.openxmlformats.org/officeDocument/2006/relationships/comments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comments/comment13.xml" Type="http://schemas.openxmlformats.org/officeDocument/2006/relationships/comments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comments/comment14.xml" Type="http://schemas.openxmlformats.org/officeDocument/2006/relationships/comments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comments/comment15.xml" Type="http://schemas.openxmlformats.org/officeDocument/2006/relationships/comments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4"/><Relationship Target="../media/image03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comments/comment1.xml" Type="http://schemas.openxmlformats.org/officeDocument/2006/relationships/comments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4"/><Relationship Target="../comments/comment2.xml" Type="http://schemas.openxmlformats.org/officeDocument/2006/relationships/comments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4"/><Relationship Target="../comments/comment3.xml" Type="http://schemas.openxmlformats.org/officeDocument/2006/relationships/comments" Id="rId3"/><Relationship Target="../media/image10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4"/><Relationship Target="../comments/comment4.xml" Type="http://schemas.openxmlformats.org/officeDocument/2006/relationships/comments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github.com/ClemC/Simulation_OVR" Type="http://schemas.openxmlformats.org/officeDocument/2006/relationships/hyperlink" TargetMode="External" Id="rId4"/><Relationship Target="../comments/comment5.xml" Type="http://schemas.openxmlformats.org/officeDocument/2006/relationships/comments" Id="rId3"/><Relationship Target="../media/image06.png" Type="http://schemas.openxmlformats.org/officeDocument/2006/relationships/image" Id="rId6"/><Relationship Target="../media/image01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comments/comment6.xml" Type="http://schemas.openxmlformats.org/officeDocument/2006/relationships/comments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r"/>
              <a:t>Projet R&amp;D</a:t>
            </a:r>
          </a:p>
          <a:p>
            <a:pPr>
              <a:spcBef>
                <a:spcPts val="0"/>
              </a:spcBef>
              <a:buNone/>
            </a:pPr>
            <a:r>
              <a:rPr lang="fr"/>
              <a:t>Oculus Rift</a:t>
            </a:r>
          </a:p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y="2743200" x="0"/>
            <a:ext cy="784799" cx="914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fr"/>
              <a:t>Clément Calin, Arnaud Couchet, Ming Zhang, Julien Schroeder</a:t>
            </a:r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370425" x="1849075"/>
            <a:ext cy="1663873" cx="2254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356787" x="5240100"/>
            <a:ext cy="1691137" cx="225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fr"/>
              <a:t>Gestion du temps</a:t>
            </a:r>
          </a:p>
        </p:txBody>
      </p:sp>
      <p:graphicFrame>
        <p:nvGraphicFramePr>
          <p:cNvPr id="93" name="Shape 93"/>
          <p:cNvGraphicFramePr/>
          <p:nvPr/>
        </p:nvGraphicFramePr>
        <p:xfrm>
          <a:off y="1809750" x="9525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{9C0E0321-9109-491E-B4D7-2E6F8571DF07}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Recherche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20%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Développement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40%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Test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20%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Réunions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10%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Rédaction des documents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10%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Décisions prises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/>
              <a:t>Repartir du projet existant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/>
              <a:t>Compatibilité du DK2 (test des SDK)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/>
              <a:t>Sélection pertinente des données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/>
              <a:t>Optimisation des FPS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/>
              <a:t>Pas de changement de structure, rester sur les octrees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fr"/>
              <a:t>Difficultés rencontrées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fr">
                <a:solidFill>
                  <a:schemeClr val="dk1"/>
                </a:solidFill>
              </a:rPr>
              <a:t>Installation et analyse du projet existant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fr">
                <a:solidFill>
                  <a:schemeClr val="dk1"/>
                </a:solidFill>
              </a:rPr>
              <a:t>Test pratique de l'application (avec l'Oculus Rift DK2)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fr">
                <a:solidFill>
                  <a:schemeClr val="dk1"/>
                </a:solidFill>
              </a:rPr>
              <a:t>Recherche de solutions d'optimisation </a:t>
            </a:r>
          </a:p>
          <a:p>
            <a:pPr rtl="0" lvl="0" indent="-419100" marL="457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fr">
                <a:solidFill>
                  <a:schemeClr val="dk1"/>
                </a:solidFill>
              </a:rPr>
              <a:t>Changement de version du DK2 de l'Oculus Rift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Techniques utilisées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600" lang="fr"/>
              <a:t>Sélection aléatoire</a:t>
            </a:r>
          </a:p>
          <a:p>
            <a:pPr rtl="0" lvl="0" indent="-393700" marL="457200">
              <a:lnSpc>
                <a:spcPct val="115000"/>
              </a:lnSpc>
              <a:spcBef>
                <a:spcPts val="0"/>
              </a:spcBef>
              <a:buClr>
                <a:srgbClr val="999999"/>
              </a:buClr>
              <a:buSzPct val="100000"/>
              <a:buFont typeface="Arial"/>
              <a:buChar char="●"/>
            </a:pPr>
            <a:r>
              <a:rPr sz="2600" lang="fr">
                <a:solidFill>
                  <a:srgbClr val="999999"/>
                </a:solidFill>
              </a:rPr>
              <a:t>CAH</a:t>
            </a:r>
          </a:p>
          <a:p>
            <a:pPr rtl="0" lvl="0" indent="-3937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600" lang="fr"/>
              <a:t>Optimisation de navigation</a:t>
            </a:r>
          </a:p>
          <a:p>
            <a:pPr rtl="0" lvl="0" indent="-393700" marL="457200">
              <a:lnSpc>
                <a:spcPct val="115000"/>
              </a:lnSpc>
              <a:spcBef>
                <a:spcPts val="0"/>
              </a:spcBef>
              <a:buClr>
                <a:srgbClr val="B7B7B7"/>
              </a:buClr>
              <a:buSzPct val="100000"/>
              <a:buFont typeface="Arial"/>
              <a:buChar char="●"/>
            </a:pPr>
            <a:r>
              <a:rPr sz="2600" lang="fr">
                <a:solidFill>
                  <a:srgbClr val="B7B7B7"/>
                </a:solidFill>
              </a:rPr>
              <a:t>Parallélisme</a:t>
            </a:r>
          </a:p>
          <a:p>
            <a:pPr rtl="0" lvl="0" indent="-3937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600" lang="fr"/>
              <a:t>Chargement des points dans le champs de vision</a:t>
            </a:r>
          </a:p>
          <a:p>
            <a:pPr rtl="0" lvl="0" indent="-3937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600" lang="fr"/>
              <a:t>Multi-dimensionalité avec jeu de texture, taille et couleur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fr"/>
              <a:t>Illustration avec le cône de vision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y="2610825" x="1428125"/>
            <a:ext cy="1372199" cx="5824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fr"/>
              <a:t>Voir la vidéo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Résultats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/>
              <a:t>Optimisation des FPS : en moyenne entre 20 et 30 FPS.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/>
              <a:t>Prise en compte des cubes de 1024, 2048 et  4096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/>
              <a:t>Documentation et commentaires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/>
              <a:t>DK2 compatible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y="205975" x="457200"/>
            <a:ext cy="857400" cx="8396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fr" i="1"/>
              <a:t>Benchmark fichiers / taille des cubes</a:t>
            </a:r>
          </a:p>
        </p:txBody>
      </p:sp>
      <p:graphicFrame>
        <p:nvGraphicFramePr>
          <p:cNvPr id="129" name="Shape 129"/>
          <p:cNvGraphicFramePr/>
          <p:nvPr/>
        </p:nvGraphicFramePr>
        <p:xfrm>
          <a:off y="1616625" x="74452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{22F68DB3-1670-46B6-821A-5EAD19B3904E}</a:tableStyleId>
              </a:tblPr>
              <a:tblGrid>
                <a:gridCol w="1843500"/>
                <a:gridCol w="1254700"/>
                <a:gridCol w="1427750"/>
                <a:gridCol w="1427750"/>
                <a:gridCol w="1427750"/>
              </a:tblGrid>
              <a:tr h="30222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Cube size / File used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000" lang="fr"/>
                        <a:t>1024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000" lang="fr"/>
                        <a:t>2048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000" lang="fr"/>
                        <a:t>4096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000" lang="fr"/>
                        <a:t>8192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30222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000" lang="fr"/>
                        <a:t>star_00012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&lt;0.5s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&lt;0.5s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&lt;0.5s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0,5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30222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000" lang="fr"/>
                        <a:t>star_00013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&lt;0.5s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&lt;0.5s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&lt;0.5s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0,5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30222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000" lang="fr"/>
                        <a:t>star_00014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&lt;0.5s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&lt;0.5s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&lt;0.5s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0.7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30222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000" lang="fr"/>
                        <a:t>star_00016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&lt;0.5s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&lt;0.5s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&lt;0.5s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0.71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30222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000" lang="fr"/>
                        <a:t>star_00017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&lt;0.5s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1,55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1,02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1,54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30222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000" lang="fr"/>
                        <a:t>star_00020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900" lang="fr"/>
                        <a:t>8,14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900" lang="fr"/>
                        <a:t>8,33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900" lang="fr"/>
                        <a:t>8,4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900" lang="fr"/>
                        <a:t>8,48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30222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000" lang="fr"/>
                        <a:t>star_00025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56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59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61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67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302225">
                <a:tc>
                  <a:txBody>
                    <a:bodyPr>
                      <a:noAutofit/>
                    </a:bodyPr>
                    <a:lstStyle/>
                    <a:p>
                      <a:pPr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sz="1000" lang="fr"/>
                        <a:t>star_00030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4 min 53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/>
                        <a:t>&gt; 5min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>
                          <a:solidFill>
                            <a:schemeClr val="dk1"/>
                          </a:solidFill>
                        </a:rPr>
                        <a:t>&gt; 5min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sz="1000" lang="fr">
                          <a:solidFill>
                            <a:schemeClr val="dk1"/>
                          </a:solidFill>
                        </a:rPr>
                        <a:t>&gt; 5min</a:t>
                      </a:r>
                    </a:p>
                  </a:txBody>
                  <a:tcPr marR="28575" marB="19050" marT="19050" anchor="b" marL="28575">
                    <a:lnL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9525" cap="flat">
                      <a:solidFill>
                        <a:srgbClr val="000000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fr"/>
              <a:t>Respect du cahier des charges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y="1460675" x="131525"/>
            <a:ext cy="3246600" cx="8861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algn="just"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38761D"/>
              </a:buClr>
              <a:buSzPct val="100000"/>
              <a:buFont typeface="Arial"/>
              <a:buChar char="●"/>
            </a:pPr>
            <a:r>
              <a:rPr sz="2400" lang="fr">
                <a:solidFill>
                  <a:srgbClr val="38761D"/>
                </a:solidFill>
              </a:rPr>
              <a:t>L’application devra être en C++ et fonctionnelle avec l’Oculus Rift DK2.</a:t>
            </a:r>
          </a:p>
          <a:p>
            <a:pPr algn="just"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38761D"/>
              </a:buClr>
              <a:buSzPct val="100000"/>
              <a:buFont typeface="Arial"/>
              <a:buChar char="●"/>
            </a:pPr>
            <a:r>
              <a:rPr sz="2400" lang="fr">
                <a:solidFill>
                  <a:srgbClr val="38761D"/>
                </a:solidFill>
              </a:rPr>
              <a:t>Elle devra optimiser l’affichage pour une machine moderne quelconque.</a:t>
            </a:r>
          </a:p>
          <a:p>
            <a:pPr algn="just"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38761D"/>
              </a:buClr>
              <a:buSzPct val="100000"/>
              <a:buFont typeface="Arial"/>
              <a:buChar char="●"/>
            </a:pPr>
            <a:r>
              <a:rPr sz="2400" lang="fr">
                <a:solidFill>
                  <a:srgbClr val="38761D"/>
                </a:solidFill>
              </a:rPr>
              <a:t>Elle devra être fonctionnelle avec les données fournies.</a:t>
            </a:r>
          </a:p>
          <a:p>
            <a:pPr rtl="0" lvl="0" indent="-381000" marL="457200">
              <a:spcBef>
                <a:spcPts val="0"/>
              </a:spcBef>
              <a:buClr>
                <a:srgbClr val="38761D"/>
              </a:buClr>
              <a:buSzPct val="100000"/>
              <a:buFont typeface="Arial"/>
              <a:buChar char="●"/>
            </a:pPr>
            <a:r>
              <a:rPr sz="2400" lang="fr">
                <a:solidFill>
                  <a:srgbClr val="38761D"/>
                </a:solidFill>
              </a:rPr>
              <a:t>Notre produit final prendra en charge la navigation dans l’espace ainsi que la rotation de la tête. L’utilisateur sera capable de se déplacer dans l’espace de données.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fr"/>
              <a:t>Démonstration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y="1432975" x="664575"/>
            <a:ext cy="3212100" cx="7192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000" lang="fr"/>
              <a:t>Compatibilité :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000" lang="fr"/>
              <a:t>DK1</a:t>
            </a:r>
          </a:p>
          <a:p>
            <a:pPr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3000" lang="fr"/>
              <a:t>DK2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y="470525" x="515225"/>
            <a:ext cy="8082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/>
              <a:t>Merci pour votre attention.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56575" x="3765730"/>
            <a:ext cy="908475" cx="16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499100" x="2183050"/>
            <a:ext cy="2414600" cx="447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" x="0"/>
            <a:ext cy="5140999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4800" lang="fr">
                <a:solidFill>
                  <a:srgbClr val="FFFFFF"/>
                </a:solidFill>
              </a:rPr>
              <a:t>Plan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063375" x="457200"/>
            <a:ext cy="3707400" cx="8177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fr">
                <a:solidFill>
                  <a:srgbClr val="FFFFFF"/>
                </a:solidFill>
              </a:rPr>
              <a:t>Introduction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b="1" lang="fr">
                <a:solidFill>
                  <a:srgbClr val="FFFFFF"/>
                </a:solidFill>
              </a:rPr>
              <a:t>I.	Gestion du projet</a:t>
            </a:r>
          </a:p>
          <a:p>
            <a:pPr rtl="0" lvl="0">
              <a:spcBef>
                <a:spcPts val="0"/>
              </a:spcBef>
              <a:buNone/>
            </a:pPr>
            <a:r>
              <a:rPr b="1" lang="fr">
                <a:solidFill>
                  <a:srgbClr val="FFFFFF"/>
                </a:solidFill>
              </a:rPr>
              <a:t>II.	Organisation et répartition des rôles</a:t>
            </a:r>
          </a:p>
          <a:p>
            <a:pPr rtl="0" lvl="0">
              <a:spcBef>
                <a:spcPts val="0"/>
              </a:spcBef>
              <a:buNone/>
            </a:pPr>
            <a:r>
              <a:rPr b="1" lang="fr">
                <a:solidFill>
                  <a:srgbClr val="FFFFFF"/>
                </a:solidFill>
              </a:rPr>
              <a:t>III.	Travail réalisé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fr">
                <a:solidFill>
                  <a:srgbClr val="FFFFFF"/>
                </a:solidFill>
              </a:rPr>
              <a:t>Conclusion + Démonstration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566175" x="6750173"/>
            <a:ext cy="1506248" cx="226605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/>
          <p:nvPr>
            <p:ph type="title"/>
          </p:nvPr>
        </p:nvSpPr>
        <p:spPr>
          <a:xfrm>
            <a:off y="217675" x="738100"/>
            <a:ext cy="857400" cx="7486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4800" lang="fr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075075" x="344825"/>
            <a:ext cy="3725699" cx="7990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fr"/>
              <a:t>Visualisation de données avec l’Oculus Rift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fr"/>
              <a:t>Observatoire Astronomique de Strasbourg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b="1" lang="fr"/>
              <a:t>Amélioration du projet existant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/>
              <a:t>Gestion du projet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fr"/>
              <a:t>Méthode 1 : Gestion basique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/>
              <a:t>Découpage du travail en tâches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/>
              <a:t>Gestion des priorités</a:t>
            </a:r>
          </a:p>
          <a:p>
            <a:pPr rtl="0" lvl="0" indent="-4191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fr"/>
              <a:t>État de l’avancement du projet</a:t>
            </a:r>
          </a:p>
          <a:p>
            <a:pPr rtl="0" lvl="0" indent="0" marL="228600">
              <a:spcBef>
                <a:spcPts val="0"/>
              </a:spcBef>
              <a:buNone/>
            </a:pPr>
            <a:r>
              <a:rPr sz="1800" lang="fr">
                <a:solidFill>
                  <a:schemeClr val="dk1"/>
                </a:solidFill>
              </a:rPr>
              <a:t>Avantage : Modification facile des tâches. Inconvénient : Pas de graphique.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rtl="0" lvl="0" indent="0" marL="228600">
              <a:spcBef>
                <a:spcPts val="0"/>
              </a:spcBef>
              <a:buNone/>
            </a:pPr>
            <a:r>
              <a:rPr lang="fr">
                <a:solidFill>
                  <a:schemeClr val="dk1"/>
                </a:solidFill>
              </a:rPr>
              <a:t>Méthode 2 : Méthode Scrum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fr"/>
              <a:t>Aperçu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50125" x="650537"/>
            <a:ext cy="2643250" cx="784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-8024" x="457200"/>
            <a:ext cy="673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/>
              <a:t>Méthode Scrum</a:t>
            </a: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 t="39982" b="19478" r="44611" l="7212"/>
          <a:stretch/>
        </p:blipFill>
        <p:spPr>
          <a:xfrm>
            <a:off y="2949250" x="457187"/>
            <a:ext cy="2138600" cx="4066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y="1448150" x="5036500"/>
            <a:ext cy="3017700" cx="4010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fr"/>
              <a:t>Une liste des tâches mise à jour régulièrement.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fr"/>
              <a:t>Des sprints de 2 semaines.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-34290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sz="1800" lang="fr">
                <a:solidFill>
                  <a:schemeClr val="dk1"/>
                </a:solidFill>
              </a:rPr>
              <a:t>Une vélocité maximale de 103.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indent="-342900" marL="45720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fr"/>
              <a:t>6 Sprints au total.</a:t>
            </a: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5">
            <a:alphaModFix/>
          </a:blip>
          <a:srcRect t="21501" b="8322" r="44094" l="3204"/>
          <a:stretch/>
        </p:blipFill>
        <p:spPr>
          <a:xfrm>
            <a:off y="665175" x="1151362"/>
            <a:ext cy="2228651" cx="267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fr"/>
              <a:t>Frise chronologique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242550" x="1143000"/>
            <a:ext cy="5143500" cx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fr"/>
              <a:t>Plate-forme de travail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r"/>
              <a:t>Code source partagé via Github</a:t>
            </a:r>
          </a:p>
          <a:p>
            <a:pPr rtl="0">
              <a:spcBef>
                <a:spcPts val="0"/>
              </a:spcBef>
              <a:buNone/>
            </a:pPr>
            <a:r>
              <a:rPr u="sng" lang="fr">
                <a:solidFill>
                  <a:schemeClr val="hlink"/>
                </a:solidFill>
                <a:hlinkClick r:id="rId4"/>
              </a:rPr>
              <a:t>https://github.com/ClemC/Simulation_OVR</a:t>
            </a:r>
          </a:p>
          <a:p>
            <a:pPr rtl="0">
              <a:spcBef>
                <a:spcPts val="0"/>
              </a:spcBef>
              <a:buNone/>
            </a:pPr>
            <a:r>
              <a:rPr lang="fr"/>
              <a:t>Documents et ressources sur Google Drive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442525" x="2425800"/>
            <a:ext cy="1371125" cx="13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488750" x="4268800"/>
            <a:ext cy="1371124" cx="137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fr"/>
              <a:t>Répartition des rôles</a:t>
            </a:r>
          </a:p>
        </p:txBody>
      </p:sp>
      <p:graphicFrame>
        <p:nvGraphicFramePr>
          <p:cNvPr id="87" name="Shape 87"/>
          <p:cNvGraphicFramePr/>
          <p:nvPr/>
        </p:nvGraphicFramePr>
        <p:xfrm>
          <a:off y="1809750" x="9525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{CCEE5010-82AD-4036-A0BC-28CF9C8D9784}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algn="ctr" lvl="0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Arnaud Couchet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Chef de projet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Clément Calin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Développeur “optimisation”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Ming Zhang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Développeur “matériel”</a:t>
                      </a:r>
                    </a:p>
                  </a:txBody>
                  <a:tcPr marR="91425" marB="91425" marT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Julien Schroeder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fr"/>
                        <a:t>Développeur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