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4"/>
  </p:notesMasterIdLst>
  <p:sldIdLst>
    <p:sldId id="256" r:id="rId2"/>
    <p:sldId id="257" r:id="rId3"/>
    <p:sldId id="258" r:id="rId4"/>
    <p:sldId id="263" r:id="rId5"/>
    <p:sldId id="274" r:id="rId6"/>
    <p:sldId id="264" r:id="rId7"/>
    <p:sldId id="265" r:id="rId8"/>
    <p:sldId id="266" r:id="rId9"/>
    <p:sldId id="276" r:id="rId10"/>
    <p:sldId id="277" r:id="rId11"/>
    <p:sldId id="279" r:id="rId12"/>
    <p:sldId id="280" r:id="rId13"/>
    <p:sldId id="281" r:id="rId14"/>
    <p:sldId id="283" r:id="rId15"/>
    <p:sldId id="282" r:id="rId16"/>
    <p:sldId id="284" r:id="rId17"/>
    <p:sldId id="285" r:id="rId18"/>
    <p:sldId id="286" r:id="rId19"/>
    <p:sldId id="287" r:id="rId20"/>
    <p:sldId id="267" r:id="rId21"/>
    <p:sldId id="288" r:id="rId22"/>
    <p:sldId id="289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E8E06-B876-448F-B832-1A384FF2EFC8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2650-2AC7-438E-8E1F-33B8A55339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43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2650-2AC7-438E-8E1F-33B8A55339B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3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2650-2AC7-438E-8E1F-33B8A55339B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89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2650-2AC7-438E-8E1F-33B8A55339B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3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2650-2AC7-438E-8E1F-33B8A55339B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8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2650-2AC7-438E-8E1F-33B8A55339B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8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7D3-6DF0-49B9-A3D4-D97791E9B5C6}" type="datetime1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89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3BB2-7BFC-413A-8277-E1268702E65C}" type="datetime1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9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74E0-75C0-4AD3-B100-4C9F225E7A61}" type="datetime1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61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31CA-CA08-42A9-9FFB-BC4A3E4BFF3F}" type="datetime1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11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6D0A-7899-426E-8D71-3176EE06D2EE}" type="datetime1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66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81C34-4112-4A5D-BCD2-7017A70D7B33}" type="datetime1">
              <a:rPr lang="fr-FR" smtClean="0"/>
              <a:t>11/06/2015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2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71974-2388-481E-A3D7-424B29DD0C99}" type="datetime1">
              <a:rPr lang="fr-FR" smtClean="0"/>
              <a:t>11/06/2015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62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DAD7-6063-4DEF-BD85-FDA13E5391E6}" type="datetime1">
              <a:rPr lang="fr-FR" smtClean="0"/>
              <a:t>11/06/2015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4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158D-7A34-4BB2-ADFD-757FD6046EFC}" type="datetime1">
              <a:rPr lang="fr-FR" smtClean="0"/>
              <a:t>11/06/2015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54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DE24-D3A9-46DE-98AD-77969CB2E7B9}" type="datetime1">
              <a:rPr lang="fr-FR" smtClean="0"/>
              <a:t>11/06/2015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37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05C8-A2E8-4FF9-B180-57E3235309EE}" type="datetime1">
              <a:rPr lang="fr-FR" smtClean="0"/>
              <a:t>11/06/2015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10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D92F-447D-4325-864C-AF945F2E8C8F}" type="datetime1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2578-B874-406A-9685-56ACD319D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0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narcy\Desktop\COLINE\3_Supports\Présentation PowerPoint\Elements diapo\Fond-diapo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" y="-27384"/>
            <a:ext cx="918194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19209"/>
            <a:ext cx="6984776" cy="3285855"/>
          </a:xfrm>
        </p:spPr>
        <p:txBody>
          <a:bodyPr>
            <a:normAutofit/>
          </a:bodyPr>
          <a:lstStyle/>
          <a:p>
            <a:pPr algn="l"/>
            <a:r>
              <a:rPr lang="fr-FR" sz="6000" dirty="0" smtClean="0">
                <a:solidFill>
                  <a:schemeClr val="accent5">
                    <a:lumMod val="75000"/>
                  </a:schemeClr>
                </a:solidFill>
              </a:rPr>
              <a:t>De la visualisation 3D</a:t>
            </a:r>
            <a:br>
              <a:rPr lang="fr-FR" sz="6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6000" dirty="0" smtClean="0">
                <a:solidFill>
                  <a:schemeClr val="accent5">
                    <a:lumMod val="75000"/>
                  </a:schemeClr>
                </a:solidFill>
              </a:rPr>
              <a:t>dans votre navigateur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>
              <a:latin typeface="Calibri Light" panose="020F0302020204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48306" y="4583091"/>
            <a:ext cx="2656384" cy="1988840"/>
          </a:xfrm>
        </p:spPr>
        <p:txBody>
          <a:bodyPr>
            <a:normAutofit/>
          </a:bodyPr>
          <a:lstStyle/>
          <a:p>
            <a:pPr algn="r"/>
            <a:r>
              <a:rPr lang="fr-FR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Présenté par</a:t>
            </a:r>
          </a:p>
          <a:p>
            <a:pPr algn="r"/>
            <a:r>
              <a:rPr lang="fr-FR" sz="2400" dirty="0">
                <a:solidFill>
                  <a:schemeClr val="tx1"/>
                </a:solidFill>
                <a:latin typeface="+mj-lt"/>
              </a:rPr>
              <a:t>STEINMETZ Arnaud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773426" y="2996952"/>
            <a:ext cx="6678894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narcy\Desktop\COLINE\LOGOS\CDS\CDS LOGO refa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6" y="4799504"/>
            <a:ext cx="3816112" cy="21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306896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Etude de la performance et des possibilités offertes par </a:t>
            </a:r>
            <a:r>
              <a:rPr lang="fr-FR" dirty="0" err="1" smtClean="0"/>
              <a:t>WebGL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59" y="5479731"/>
            <a:ext cx="330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A12-C9B9-4432-B1FA-4AFBA2142A08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-27384"/>
            <a:ext cx="7775848" cy="1909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de développement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 </a:t>
            </a:r>
            <a:r>
              <a:rPr lang="fr-FR" sz="2000" dirty="0" smtClean="0">
                <a:solidFill>
                  <a:schemeClr val="bg1"/>
                </a:solidFill>
              </a:rPr>
              <a:t> Chargement des données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47525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Possibilités</a:t>
            </a:r>
            <a:endParaRPr lang="fr-FR" sz="2400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XMLHttpRequest</a:t>
            </a: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File API</a:t>
            </a: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Formats de données rencontrés</a:t>
            </a: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String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Binaire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JSON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22770"/>
            <a:ext cx="4104456" cy="834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61364"/>
            <a:ext cx="6078776" cy="606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341993"/>
            <a:ext cx="6120680" cy="6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A12-C9B9-4432-B1FA-4AFBA2142A08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11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-27384"/>
            <a:ext cx="7775848" cy="1909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de développement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 </a:t>
            </a:r>
            <a:r>
              <a:rPr lang="fr-FR" sz="2000" dirty="0" smtClean="0">
                <a:solidFill>
                  <a:schemeClr val="bg1"/>
                </a:solidFill>
              </a:rPr>
              <a:t> Représentation et structure dans l’espace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4752528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Type d’objet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err="1">
                <a:latin typeface="Calibri Light" panose="020F0302020204030204" pitchFamily="34" charset="0"/>
                <a:cs typeface="Arial" panose="020B0604020202020204" pitchFamily="34" charset="0"/>
              </a:rPr>
              <a:t>Mesh</a:t>
            </a:r>
            <a:r>
              <a:rPr lang="fr-FR" sz="1800" dirty="0">
                <a:latin typeface="Calibri Light" panose="020F0302020204030204" pitchFamily="34" charset="0"/>
                <a:cs typeface="Arial" panose="020B0604020202020204" pitchFamily="34" charset="0"/>
              </a:rPr>
              <a:t> (Sphères/Cubes)    : 6 faces -&gt; 12 triangles -&gt; 36 points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err="1">
                <a:latin typeface="Calibri Light" panose="020F0302020204030204" pitchFamily="34" charset="0"/>
                <a:cs typeface="Arial" panose="020B0604020202020204" pitchFamily="34" charset="0"/>
              </a:rPr>
              <a:t>PointCloud</a:t>
            </a:r>
            <a:r>
              <a:rPr lang="fr-FR" sz="1800" dirty="0">
                <a:latin typeface="Calibri Light" panose="020F0302020204030204" pitchFamily="34" charset="0"/>
                <a:cs typeface="Arial" panose="020B0604020202020204" pitchFamily="34" charset="0"/>
              </a:rPr>
              <a:t> (GL_POINTS) : 1 point</a:t>
            </a:r>
          </a:p>
          <a:p>
            <a:endParaRPr lang="fr-FR" sz="1300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Modification de l’apparence des points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Couleur dépendant de l’âge des étoiles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Texture dépendant du type de fichier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Autres possibilités (taille pour la masse, opacité pour de la densité)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Shader</a:t>
            </a: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Vertex 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shader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: permet d’effectuer un</a:t>
            </a: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r>
              <a:rPr lang="fr-FR" sz="1800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    traitement pou chaque sommet.</a:t>
            </a: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Fragment 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shader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: permet d’effectuer</a:t>
            </a: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r>
              <a:rPr lang="fr-FR" sz="1800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    un traitement pour chaque pixel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52" y="4077072"/>
            <a:ext cx="299473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A12-C9B9-4432-B1FA-4AFBA2142A08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12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-27384"/>
            <a:ext cx="7775848" cy="1909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de développement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 </a:t>
            </a:r>
            <a:r>
              <a:rPr lang="fr-FR" sz="2000" dirty="0" smtClean="0">
                <a:solidFill>
                  <a:schemeClr val="bg1"/>
                </a:solidFill>
              </a:rPr>
              <a:t> Représentation et structure dans l’espace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13" y="1782251"/>
            <a:ext cx="5409574" cy="4574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1412919"/>
            <a:ext cx="536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Visualisation d’étoiles avec texture et couleurs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7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A12-C9B9-4432-B1FA-4AFBA2142A08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13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-27384"/>
            <a:ext cx="7775848" cy="1909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de développement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 </a:t>
            </a:r>
            <a:r>
              <a:rPr lang="fr-FR" sz="2000" dirty="0" smtClean="0">
                <a:solidFill>
                  <a:schemeClr val="bg1"/>
                </a:solidFill>
              </a:rPr>
              <a:t> Représentation et structure dans l’espace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195736" y="1566023"/>
            <a:ext cx="536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Schéma représentant l’implémentation des </a:t>
            </a:r>
            <a:r>
              <a:rPr lang="fr-FR" dirty="0" err="1" smtClean="0"/>
              <a:t>octrees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6043" r="4810" b="2059"/>
          <a:stretch/>
        </p:blipFill>
        <p:spPr>
          <a:xfrm>
            <a:off x="2735796" y="1938898"/>
            <a:ext cx="3672408" cy="3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A12-C9B9-4432-B1FA-4AFBA2142A08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14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-27384"/>
            <a:ext cx="7775848" cy="1909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de développement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 </a:t>
            </a:r>
            <a:r>
              <a:rPr lang="fr-FR" sz="2000" dirty="0" smtClean="0">
                <a:solidFill>
                  <a:schemeClr val="bg1"/>
                </a:solidFill>
              </a:rPr>
              <a:t> Fonctionnalités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2209619"/>
            <a:ext cx="8064896" cy="47525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Différents déplacements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OrbitControls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: Rotation autour d’un point invisible, zoom avec molette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FirstPersonControls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: Rotation de l’angle de la caméra, touches directionnelles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EarthControls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: Sélection d’un point du 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PointCloud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et déplacement similaire à 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OrbitControls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Mode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Multivues</a:t>
            </a: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Pour comparer un même jeu de données à deux instants différents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>
                <a:latin typeface="Calibri Light" panose="020F0302020204030204" pitchFamily="34" charset="0"/>
                <a:cs typeface="Arial" panose="020B0604020202020204" pitchFamily="34" charset="0"/>
              </a:rPr>
              <a:t>Tentative d’utilisation de la même caméra pour deux </a:t>
            </a:r>
            <a:r>
              <a:rPr lang="fr-FR" sz="1800" dirty="0" err="1">
                <a:latin typeface="Calibri Light" panose="020F0302020204030204" pitchFamily="34" charset="0"/>
                <a:cs typeface="Arial" panose="020B0604020202020204" pitchFamily="34" charset="0"/>
              </a:rPr>
              <a:t>renderer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Problème persiste lors du chargement des fichiers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A12-C9B9-4432-B1FA-4AFBA2142A08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15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-27384"/>
            <a:ext cx="7775848" cy="1909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de développement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 </a:t>
            </a:r>
            <a:r>
              <a:rPr lang="fr-FR" sz="2000" dirty="0" smtClean="0">
                <a:solidFill>
                  <a:schemeClr val="bg1"/>
                </a:solidFill>
              </a:rPr>
              <a:t> Fonctionnalités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7525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Sélection d’un point et affichage de données le concernant</a:t>
            </a: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06261"/>
            <a:ext cx="6563702" cy="47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A12-C9B9-4432-B1FA-4AFBA2142A08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16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-27384"/>
            <a:ext cx="7775848" cy="1909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de développement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 </a:t>
            </a:r>
            <a:r>
              <a:rPr lang="fr-FR" sz="2000" dirty="0" smtClean="0">
                <a:solidFill>
                  <a:schemeClr val="bg1"/>
                </a:solidFill>
              </a:rPr>
              <a:t> Fonctionnalités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7525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Zoom et modification d’échelle (précision)</a:t>
            </a: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24" y="1847819"/>
            <a:ext cx="5866951" cy="44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A12-C9B9-4432-B1FA-4AFBA2142A08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17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-27384"/>
            <a:ext cx="7775848" cy="1909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de développement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 </a:t>
            </a:r>
            <a:r>
              <a:rPr lang="fr-FR" sz="2000" dirty="0" smtClean="0">
                <a:solidFill>
                  <a:schemeClr val="bg1"/>
                </a:solidFill>
              </a:rPr>
              <a:t> Fonctionnalités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7525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Zoom et modification d’échelle (précision)</a:t>
            </a: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4801" r="17712" b="9400"/>
          <a:stretch/>
        </p:blipFill>
        <p:spPr>
          <a:xfrm>
            <a:off x="1404156" y="1888665"/>
            <a:ext cx="7056784" cy="44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A12-C9B9-4432-B1FA-4AFBA2142A08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18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-27384"/>
            <a:ext cx="7775848" cy="1909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de développement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 </a:t>
            </a:r>
            <a:r>
              <a:rPr lang="fr-FR" sz="2000" dirty="0" smtClean="0">
                <a:solidFill>
                  <a:schemeClr val="bg1"/>
                </a:solidFill>
              </a:rPr>
              <a:t> Fonctionnalités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7525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Zoom et modification d’échelle (précision)</a:t>
            </a: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0800" r="16138" b="6601"/>
          <a:stretch/>
        </p:blipFill>
        <p:spPr>
          <a:xfrm>
            <a:off x="1367644" y="1935354"/>
            <a:ext cx="640871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A12-C9B9-4432-B1FA-4AFBA2142A08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19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-27384"/>
            <a:ext cx="7775848" cy="1909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de développement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 </a:t>
            </a:r>
            <a:r>
              <a:rPr lang="fr-FR" sz="2000" dirty="0" smtClean="0">
                <a:solidFill>
                  <a:schemeClr val="bg1"/>
                </a:solidFill>
              </a:rPr>
              <a:t> Fonctionnalités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7525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Notion de temps (animation)</a:t>
            </a: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4624" y="2132856"/>
            <a:ext cx="395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Démonstration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13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648" y="2276872"/>
            <a:ext cx="6912768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+mj-lt"/>
              </a:rPr>
              <a:t>1. </a:t>
            </a:r>
            <a:r>
              <a:rPr lang="fr-FR" sz="2800" dirty="0" smtClean="0">
                <a:latin typeface="Calibri Light" panose="020F0302020204030204" pitchFamily="34" charset="0"/>
              </a:rPr>
              <a:t>Contexte</a:t>
            </a:r>
            <a:endParaRPr lang="fr-FR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2. </a:t>
            </a:r>
            <a:r>
              <a:rPr lang="fr-FR" sz="2800" dirty="0" smtClean="0">
                <a:latin typeface="Calibri Light" panose="020F0302020204030204" pitchFamily="34" charset="0"/>
              </a:rPr>
              <a:t>Problématique</a:t>
            </a:r>
            <a:endParaRPr lang="fr-FR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3. </a:t>
            </a:r>
            <a:r>
              <a:rPr lang="fr-FR" sz="2800" dirty="0" smtClean="0">
                <a:latin typeface="Calibri Light" panose="020F0302020204030204" pitchFamily="34" charset="0"/>
              </a:rPr>
              <a:t>Outils et technologies</a:t>
            </a:r>
            <a:endParaRPr lang="fr-FR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4. </a:t>
            </a:r>
            <a:r>
              <a:rPr lang="fr-FR" sz="2800" dirty="0" smtClean="0">
                <a:latin typeface="Calibri Light" panose="020F0302020204030204" pitchFamily="34" charset="0"/>
              </a:rPr>
              <a:t>Phase d’évaluation</a:t>
            </a:r>
            <a:endParaRPr lang="fr-FR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5. </a:t>
            </a:r>
            <a:r>
              <a:rPr lang="fr-FR" sz="2800" dirty="0" smtClean="0">
                <a:latin typeface="Calibri Light" panose="020F0302020204030204" pitchFamily="34" charset="0"/>
              </a:rPr>
              <a:t>Phase de développement</a:t>
            </a:r>
            <a:endParaRPr lang="fr-FR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6. </a:t>
            </a:r>
            <a:r>
              <a:rPr lang="fr-FR" sz="2800" dirty="0" smtClean="0">
                <a:latin typeface="Calibri Light" panose="020F0302020204030204" pitchFamily="34" charset="0"/>
              </a:rPr>
              <a:t>Propositions d’évolution</a:t>
            </a:r>
            <a:endParaRPr lang="fr-FR" sz="2800" dirty="0" smtClean="0">
              <a:latin typeface="Calibri Light" panose="020F0302020204030204" pitchFamily="34" charset="0"/>
            </a:endParaRP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2133600" cy="365125"/>
          </a:xfrm>
        </p:spPr>
        <p:txBody>
          <a:bodyPr/>
          <a:lstStyle/>
          <a:p>
            <a:fld id="{C79A3274-B43E-4D35-9B5B-D44D00453979}" type="datetime1">
              <a:rPr lang="fr-FR" smtClean="0"/>
              <a:t>11/06/2015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44624" y="360040"/>
            <a:ext cx="381540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SOMMAIRE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5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EF9A-1DD8-48C4-8AE7-089B97FFA2B1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295611"/>
            <a:ext cx="777584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Propositions d’évolution</a:t>
            </a:r>
            <a:endParaRPr lang="fr-FR" sz="4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7525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Formats de données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Utilisation d’un format de donnée standardisé</a:t>
            </a:r>
          </a:p>
          <a:p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Octrees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et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WebWorkers</a:t>
            </a: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Chargement des sous-cubes parallélisé grâce aux 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workers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Chargement de textures de galaxies puis des textures d’étoiles lorsque l’on s’en approche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Interopérabilité</a:t>
            </a: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Chargement de données à partir de 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VizieR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ou inversement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Fonctionnalités en cours de développement</a:t>
            </a: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Multi-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processing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Mozilla Virtual Reality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EF9A-1DD8-48C4-8AE7-089B97FFA2B1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295611"/>
            <a:ext cx="777584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Des questions ?</a:t>
            </a:r>
            <a:endParaRPr lang="fr-FR" sz="4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36" y="1561784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EF9A-1DD8-48C4-8AE7-089B97FFA2B1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22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7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1218-B6E8-447C-8624-491D7252DE0D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44624" y="360040"/>
            <a:ext cx="381540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CONTEXTE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752528"/>
          </a:xfrm>
        </p:spPr>
        <p:txBody>
          <a:bodyPr>
            <a:normAutofit/>
          </a:bodyPr>
          <a:lstStyle/>
          <a:p>
            <a:endParaRPr lang="fr-FR" sz="2400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Observatoire astronomique est formé de 3 équipes :</a:t>
            </a:r>
            <a:endParaRPr lang="fr-FR" sz="2400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L’équipe Galaxies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L’équipe Hautes 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E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nergies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L’équipe du CDS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Le CDS a pour mission de :</a:t>
            </a: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Rassembler des informations concernant les objets astronomiques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Distribuer ces informations à la communauté astronomique internationale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Conduire des recherches utilisant ces données.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Futura Std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DF53-B7B8-4FD8-925F-D325D624B4AB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044624" y="360040"/>
            <a:ext cx="381540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PROBLEMATIQUE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Visualisation 3D en utilisant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WebGL</a:t>
            </a: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Qu’est ce que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signifie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WebGL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?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Spécification d’affichage 3D pour le web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Basé sur le standard OpenGL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>
                <a:latin typeface="Calibri Light" panose="020F0302020204030204" pitchFamily="34" charset="0"/>
                <a:cs typeface="Arial" panose="020B0604020202020204" pitchFamily="34" charset="0"/>
              </a:rPr>
              <a:t>Utilisation de l’accélération matérielle (GPU)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Futura Std Boo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38" y="2708920"/>
            <a:ext cx="3770062" cy="156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DF53-B7B8-4FD8-925F-D325D624B4AB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044624" y="360040"/>
            <a:ext cx="381540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PROBLEMATIQUE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752528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Qu’est ce qui est utilisé actuellement ?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Skybot3D : OpenGL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Planétarium : OpenGL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Stage Philippe Gaultier : OpenGL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Pourquoi utilisé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WebGL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?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Portabilité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Accessibilité</a:t>
            </a: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Facilité de déploiement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Avantage de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WebGL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par rapport aux concurrents :</a:t>
            </a: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Fonctionne sans plugin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Basé sur HTML5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Intègre un moteur 3D très complet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Futura Std Boo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0808"/>
            <a:ext cx="2376264" cy="2376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40770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Logiciel </a:t>
            </a:r>
            <a:r>
              <a:rPr lang="fr-FR" dirty="0" err="1" smtClean="0"/>
              <a:t>Stellarium</a:t>
            </a:r>
            <a:r>
              <a:rPr lang="fr-FR" dirty="0" smtClean="0"/>
              <a:t> 360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7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DDA4-D627-421E-8A88-5D6C35D95136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044624" y="360040"/>
            <a:ext cx="532757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OUTILS ET TECHNOLOGIES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417"/>
            <a:ext cx="806489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Choix de librairies JavaScript</a:t>
            </a: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BabylonJS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ThreeJS</a:t>
            </a: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chemeClr val="accent5">
                  <a:lumMod val="75000"/>
                </a:schemeClr>
              </a:buClr>
              <a:buNone/>
            </a:pPr>
            <a:endParaRPr lang="fr-FR" sz="2400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Logiciel de développement 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SublimText2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Plugin 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Emmet</a:t>
            </a: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Outils d’analyse </a:t>
            </a: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Sous chrome : outils de développement (Console, 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Timeline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, Profiles)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Sous 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mozilla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: 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FireBug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Futura Std Boo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58529"/>
            <a:ext cx="2486372" cy="1238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82" y="2941746"/>
            <a:ext cx="2232248" cy="17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11044"/>
              </p:ext>
            </p:extLst>
          </p:nvPr>
        </p:nvGraphicFramePr>
        <p:xfrm>
          <a:off x="539750" y="2132856"/>
          <a:ext cx="8064501" cy="3312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67"/>
                <a:gridCol w="2688167"/>
                <a:gridCol w="2688167"/>
              </a:tblGrid>
              <a:tr h="49249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ThreeJS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BabylonJS</a:t>
                      </a:r>
                      <a:endParaRPr lang="fr-FR" dirty="0"/>
                    </a:p>
                  </a:txBody>
                  <a:tcPr/>
                </a:tc>
              </a:tr>
              <a:tr h="492492">
                <a:tc>
                  <a:txBody>
                    <a:bodyPr/>
                    <a:lstStyle/>
                    <a:p>
                      <a:r>
                        <a:rPr lang="fr-FR" dirty="0" smtClean="0"/>
                        <a:t>Date de sortie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Avril 2009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Eté</a:t>
                      </a:r>
                      <a:r>
                        <a:rPr lang="fr-FR" baseline="0" dirty="0" smtClean="0"/>
                        <a:t> 2013</a:t>
                      </a:r>
                      <a:endParaRPr lang="fr-FR" dirty="0"/>
                    </a:p>
                  </a:txBody>
                  <a:tcPr/>
                </a:tc>
              </a:tr>
              <a:tr h="492492">
                <a:tc>
                  <a:txBody>
                    <a:bodyPr/>
                    <a:lstStyle/>
                    <a:p>
                      <a:r>
                        <a:rPr lang="fr-FR" dirty="0" smtClean="0"/>
                        <a:t>Licence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Open Source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Open Source</a:t>
                      </a:r>
                      <a:endParaRPr lang="fr-FR" dirty="0"/>
                    </a:p>
                  </a:txBody>
                  <a:tcPr/>
                </a:tc>
              </a:tr>
              <a:tr h="492492">
                <a:tc>
                  <a:txBody>
                    <a:bodyPr/>
                    <a:lstStyle/>
                    <a:p>
                      <a:r>
                        <a:rPr lang="fr-FR" dirty="0" smtClean="0"/>
                        <a:t>Documentation/Tutoriels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Rare</a:t>
                      </a:r>
                      <a:endParaRPr lang="fr-FR" dirty="0"/>
                    </a:p>
                  </a:txBody>
                  <a:tcPr/>
                </a:tc>
              </a:tr>
              <a:tr h="850056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Github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~10 300 </a:t>
                      </a:r>
                      <a:r>
                        <a:rPr lang="fr-FR" dirty="0" err="1" smtClean="0"/>
                        <a:t>commits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443 contributeurs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1500 </a:t>
                      </a:r>
                      <a:r>
                        <a:rPr lang="fr-FR" dirty="0" err="1" smtClean="0"/>
                        <a:t>commits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48 contributeurs</a:t>
                      </a:r>
                      <a:endParaRPr lang="fr-FR" dirty="0"/>
                    </a:p>
                  </a:txBody>
                  <a:tcPr/>
                </a:tc>
              </a:tr>
              <a:tr h="49249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Stackoverflow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~6400 tags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46</a:t>
                      </a:r>
                      <a:r>
                        <a:rPr lang="fr-FR" baseline="0" dirty="0" smtClean="0"/>
                        <a:t> tags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C551-2B89-4CFE-9386-8A987748CC30}" type="datetime1">
              <a:rPr lang="fr-FR" smtClean="0"/>
              <a:t>11/06/2015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44624" y="295611"/>
            <a:ext cx="777584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d’évaluation</a:t>
            </a:r>
            <a:endParaRPr lang="fr-FR" sz="40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1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553632"/>
              </p:ext>
            </p:extLst>
          </p:nvPr>
        </p:nvGraphicFramePr>
        <p:xfrm>
          <a:off x="539750" y="1673224"/>
          <a:ext cx="8064500" cy="449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0"/>
                <a:gridCol w="4032250"/>
              </a:tblGrid>
              <a:tr h="5316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ThreeJS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BabylonJS</a:t>
                      </a:r>
                      <a:endParaRPr lang="fr-FR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Chargement de 3282 cubes en 52 ms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Avec 17 </a:t>
                      </a:r>
                      <a:r>
                        <a:rPr lang="fr-FR" dirty="0" err="1" smtClean="0"/>
                        <a:t>fps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alibri Light" panose="020F0302020204030204" pitchFamily="34" charset="0"/>
                          <a:cs typeface="Arial" panose="020B0604020202020204" pitchFamily="34" charset="0"/>
                        </a:rPr>
                        <a:t>Chargement de 3282 cubes en 1177 ms</a:t>
                      </a:r>
                    </a:p>
                    <a:p>
                      <a:pPr algn="ctr"/>
                      <a:r>
                        <a:rPr lang="fr-FR" dirty="0" smtClean="0"/>
                        <a:t>Avec 5,5 </a:t>
                      </a:r>
                      <a:r>
                        <a:rPr lang="fr-FR" dirty="0" err="1" smtClean="0"/>
                        <a:t>fps</a:t>
                      </a:r>
                      <a:endParaRPr lang="fr-FR" dirty="0" smtClean="0"/>
                    </a:p>
                  </a:txBody>
                  <a:tcPr/>
                </a:tc>
              </a:tr>
              <a:tr h="324691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A12-C9B9-4432-B1FA-4AFBA2142A08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44624" y="295611"/>
            <a:ext cx="777584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d’évaluation</a:t>
            </a:r>
            <a:endParaRPr lang="fr-FR" sz="4000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91" y="2924944"/>
            <a:ext cx="3053417" cy="3121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3484877" cy="310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3FA12-C9B9-4432-B1FA-4AFBA2142A08}" type="datetime1">
              <a:rPr lang="fr-FR" smtClean="0"/>
              <a:t>12/06/2015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 la 3D dans votre navigateur web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417"/>
            <a:ext cx="8064896" cy="47525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Eléments fondamentaux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Une scène : contient tous les éléments à afficher.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Une caméra : sert à la prise de vue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Un 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renderer</a:t>
            </a:r>
            <a:r>
              <a:rPr lang="fr-FR" sz="1800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: s’occupe d’afficher les éléments de la scène à l’écran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Boucle de rendu </a:t>
            </a: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Interaction</a:t>
            </a: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Clr>
                <a:schemeClr val="accent5">
                  <a:lumMod val="75000"/>
                </a:schemeClr>
              </a:buClr>
            </a:pP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Utilisation de </a:t>
            </a:r>
            <a:r>
              <a:rPr lang="fr-FR" sz="1800" dirty="0" err="1" smtClean="0">
                <a:latin typeface="Calibri Light" panose="020F0302020204030204" pitchFamily="34" charset="0"/>
                <a:cs typeface="Arial" panose="020B0604020202020204" pitchFamily="34" charset="0"/>
              </a:rPr>
              <a:t>dat</a:t>
            </a:r>
            <a:r>
              <a:rPr lang="fr-FR" sz="1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-gui</a:t>
            </a:r>
            <a:endParaRPr lang="fr-FR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4"/>
          <a:stretch/>
        </p:blipFill>
        <p:spPr>
          <a:xfrm>
            <a:off x="4234444" y="4732365"/>
            <a:ext cx="3136900" cy="144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44" y="2978846"/>
            <a:ext cx="3975100" cy="1689100"/>
          </a:xfrm>
          <a:prstGeom prst="rect">
            <a:avLst/>
          </a:prstGeom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1044624" y="-27384"/>
            <a:ext cx="7775848" cy="1909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Phase de développement</a:t>
            </a:r>
          </a:p>
          <a:p>
            <a:pPr algn="l"/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        </a:t>
            </a:r>
            <a:r>
              <a:rPr lang="fr-FR" sz="2000" dirty="0" smtClean="0">
                <a:solidFill>
                  <a:schemeClr val="bg1"/>
                </a:solidFill>
              </a:rPr>
              <a:t> Eléments fondamentaux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838</Words>
  <Application>Microsoft Office PowerPoint</Application>
  <PresentationFormat>On-screen Show (4:3)</PresentationFormat>
  <Paragraphs>279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Futura Std Book</vt:lpstr>
      <vt:lpstr>Wingdings</vt:lpstr>
      <vt:lpstr>Thème Office</vt:lpstr>
      <vt:lpstr>De la visualisation 3D dans votre navigateur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PRESENTATION</dc:title>
  <dc:creator>narcy</dc:creator>
  <cp:lastModifiedBy>Arnaud STEINMETZ</cp:lastModifiedBy>
  <cp:revision>78</cp:revision>
  <dcterms:created xsi:type="dcterms:W3CDTF">2015-04-07T14:25:53Z</dcterms:created>
  <dcterms:modified xsi:type="dcterms:W3CDTF">2015-06-12T03:02:48Z</dcterms:modified>
</cp:coreProperties>
</file>