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85" r:id="rId4"/>
    <p:sldId id="282" r:id="rId5"/>
    <p:sldId id="268" r:id="rId6"/>
    <p:sldId id="258" r:id="rId7"/>
    <p:sldId id="259" r:id="rId8"/>
    <p:sldId id="260" r:id="rId9"/>
    <p:sldId id="257" r:id="rId10"/>
    <p:sldId id="261" r:id="rId11"/>
    <p:sldId id="262" r:id="rId12"/>
    <p:sldId id="263" r:id="rId13"/>
    <p:sldId id="264" r:id="rId14"/>
    <p:sldId id="265" r:id="rId15"/>
    <p:sldId id="284" r:id="rId16"/>
    <p:sldId id="271" r:id="rId17"/>
    <p:sldId id="266" r:id="rId18"/>
    <p:sldId id="267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6" r:id="rId31"/>
    <p:sldId id="281" r:id="rId32"/>
  </p:sldIdLst>
  <p:sldSz cx="9144000" cy="6858000" type="screen4x3"/>
  <p:notesSz cx="7559675" cy="10691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49" d="100"/>
          <a:sy n="49" d="100"/>
        </p:scale>
        <p:origin x="-102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AA4C6-6293-45AD-A9FC-6E324C955BD1}" type="datetimeFigureOut">
              <a:rPr lang="fr-FR" smtClean="0"/>
              <a:t>20/06/2016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4CD4F-3E95-4168-93F4-3720777BB67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4CD4F-3E95-4168-93F4-3720777BB676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822924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081320"/>
            <a:ext cx="822924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84500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08132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08132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1" name="Image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8920" y="1845000"/>
            <a:ext cx="5365440" cy="4281120"/>
          </a:xfrm>
          <a:prstGeom prst="rect">
            <a:avLst/>
          </a:prstGeom>
          <a:ln>
            <a:noFill/>
          </a:ln>
        </p:spPr>
      </p:pic>
      <p:pic>
        <p:nvPicPr>
          <p:cNvPr id="42" name="Image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8920" y="1845000"/>
            <a:ext cx="5365440" cy="428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845000"/>
            <a:ext cx="8229240" cy="428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401580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845000"/>
            <a:ext cx="401580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1115640" y="274680"/>
            <a:ext cx="757080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408132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1845000"/>
            <a:ext cx="401580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845000"/>
            <a:ext cx="8229240" cy="428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401580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84500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408132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84500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4081320"/>
            <a:ext cx="822924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822924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4081320"/>
            <a:ext cx="822924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84500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408132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408132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1" name="Image 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8920" y="1845000"/>
            <a:ext cx="5365440" cy="4281120"/>
          </a:xfrm>
          <a:prstGeom prst="rect">
            <a:avLst/>
          </a:prstGeom>
          <a:ln>
            <a:noFill/>
          </a:ln>
        </p:spPr>
      </p:pic>
      <p:pic>
        <p:nvPicPr>
          <p:cNvPr id="82" name="Image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8920" y="1845000"/>
            <a:ext cx="5365440" cy="428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401580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845000"/>
            <a:ext cx="401580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115640" y="274680"/>
            <a:ext cx="757080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08132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845000"/>
            <a:ext cx="401580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4015800" cy="4281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84500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08132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845000"/>
            <a:ext cx="401580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081320"/>
            <a:ext cx="8229240" cy="204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1440" y="-27360"/>
            <a:ext cx="9181440" cy="6885000"/>
          </a:xfrm>
          <a:prstGeom prst="rect">
            <a:avLst/>
          </a:prstGeom>
          <a:ln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764640"/>
            <a:ext cx="626220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5400">
                <a:solidFill>
                  <a:srgbClr val="31859C"/>
                </a:solidFill>
                <a:latin typeface="Calibri"/>
              </a:rPr>
              <a:t>Cliquez pour éditer le format du texte-titreModifiez le style du titre</a:t>
            </a:r>
            <a:endParaRPr/>
          </a:p>
        </p:txBody>
      </p:sp>
      <p:sp>
        <p:nvSpPr>
          <p:cNvPr id="2" name="Line 2"/>
          <p:cNvSpPr/>
          <p:nvPr/>
        </p:nvSpPr>
        <p:spPr>
          <a:xfrm>
            <a:off x="773280" y="3356640"/>
            <a:ext cx="6192720" cy="0"/>
          </a:xfrm>
          <a:prstGeom prst="line">
            <a:avLst/>
          </a:prstGeom>
          <a:ln w="19080">
            <a:solidFill>
              <a:srgbClr val="31859C"/>
            </a:solidFill>
            <a:round/>
          </a:ln>
        </p:spPr>
      </p:sp>
      <p:sp>
        <p:nvSpPr>
          <p:cNvPr id="3" name="CustomShape 3"/>
          <p:cNvSpPr/>
          <p:nvPr/>
        </p:nvSpPr>
        <p:spPr>
          <a:xfrm>
            <a:off x="7040880" y="764640"/>
            <a:ext cx="1295640" cy="1295640"/>
          </a:xfrm>
          <a:prstGeom prst="rect">
            <a:avLst/>
          </a:prstGeom>
          <a:noFill/>
          <a:ln w="25560">
            <a:solidFill>
              <a:srgbClr val="31859C"/>
            </a:solidFill>
            <a:round/>
          </a:ln>
        </p:spPr>
      </p:sp>
      <p:sp>
        <p:nvSpPr>
          <p:cNvPr id="4" name="CustomShape 4"/>
          <p:cNvSpPr/>
          <p:nvPr/>
        </p:nvSpPr>
        <p:spPr>
          <a:xfrm>
            <a:off x="8416440" y="3025080"/>
            <a:ext cx="187560" cy="187560"/>
          </a:xfrm>
          <a:prstGeom prst="rect">
            <a:avLst/>
          </a:prstGeom>
          <a:noFill/>
          <a:ln w="25560">
            <a:solidFill>
              <a:srgbClr val="31859C"/>
            </a:solidFill>
            <a:round/>
          </a:ln>
        </p:spPr>
      </p:sp>
      <p:sp>
        <p:nvSpPr>
          <p:cNvPr id="5" name="CustomShape 5"/>
          <p:cNvSpPr/>
          <p:nvPr/>
        </p:nvSpPr>
        <p:spPr>
          <a:xfrm>
            <a:off x="8820360" y="4105080"/>
            <a:ext cx="187560" cy="187560"/>
          </a:xfrm>
          <a:prstGeom prst="rect">
            <a:avLst/>
          </a:prstGeom>
          <a:noFill/>
          <a:ln w="25560">
            <a:solidFill>
              <a:srgbClr val="31859C"/>
            </a:solidFill>
            <a:round/>
          </a:ln>
        </p:spPr>
      </p:sp>
      <p:sp>
        <p:nvSpPr>
          <p:cNvPr id="6" name="CustomShape 6"/>
          <p:cNvSpPr/>
          <p:nvPr/>
        </p:nvSpPr>
        <p:spPr>
          <a:xfrm>
            <a:off x="8529480" y="5373360"/>
            <a:ext cx="378720" cy="378720"/>
          </a:xfrm>
          <a:prstGeom prst="rect">
            <a:avLst/>
          </a:prstGeom>
          <a:noFill/>
          <a:ln w="25560">
            <a:solidFill>
              <a:srgbClr val="31859C"/>
            </a:solidFill>
            <a:round/>
          </a:ln>
        </p:spPr>
      </p:sp>
      <p:pic>
        <p:nvPicPr>
          <p:cNvPr id="7" name="Picture 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5480" y="4996800"/>
            <a:ext cx="3206160" cy="1816200"/>
          </a:xfrm>
          <a:prstGeom prst="rect">
            <a:avLst/>
          </a:prstGeom>
          <a:ln>
            <a:noFill/>
          </a:ln>
        </p:spPr>
      </p:pic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Cliquez pour éditer le format du texte-titreModifiez le style du titre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Septième niveau de planModifiez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2639D30-5171-4E13-B362-A15F7EBD82BE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  <p:sp>
        <p:nvSpPr>
          <p:cNvPr id="48" name="CustomShape 6"/>
          <p:cNvSpPr/>
          <p:nvPr/>
        </p:nvSpPr>
        <p:spPr>
          <a:xfrm>
            <a:off x="683640" y="695520"/>
            <a:ext cx="252360" cy="252360"/>
          </a:xfrm>
          <a:prstGeom prst="rect">
            <a:avLst/>
          </a:prstGeom>
          <a:noFill/>
          <a:ln w="25560">
            <a:solidFill>
              <a:srgbClr val="31859C"/>
            </a:solidFill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685800" y="764640"/>
            <a:ext cx="626220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600">
                <a:solidFill>
                  <a:srgbClr val="31859C"/>
                </a:solidFill>
                <a:latin typeface="Calibri"/>
              </a:rPr>
              <a:t>Visualisation 3D de données astronomiques dans un navigateur Web, plus aspect Réalité Virtuelle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683640" y="3429000"/>
            <a:ext cx="6400440" cy="1536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800">
                <a:solidFill>
                  <a:srgbClr val="000000"/>
                </a:solidFill>
                <a:latin typeface="Calibri"/>
              </a:rPr>
              <a:t>Jérôme Desroziers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Calibri"/>
              </a:rPr>
              <a:t>Encadrant universitaire: Denis Roegel</a:t>
            </a: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Calibri"/>
              </a:rPr>
              <a:t>Maître de stage: André Schaaff</a:t>
            </a:r>
            <a:endParaRPr/>
          </a:p>
        </p:txBody>
      </p:sp>
      <p:pic>
        <p:nvPicPr>
          <p:cNvPr id="85" name="Imag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000" y="5301360"/>
            <a:ext cx="1580400" cy="116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</a:rPr>
              <a:t>Architecture de 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l’application</a:t>
            </a:r>
            <a:endParaRPr dirty="0"/>
          </a:p>
        </p:txBody>
      </p:sp>
      <p:sp>
        <p:nvSpPr>
          <p:cNvPr id="118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19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20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E168BE2-4F6C-4923-8F97-F04086E7A0D3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10</a:t>
            </a:fld>
            <a:endParaRPr/>
          </a:p>
        </p:txBody>
      </p:sp>
      <p:pic>
        <p:nvPicPr>
          <p:cNvPr id="121" name="Imag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40" y="1504800"/>
            <a:ext cx="6569640" cy="850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</a:rPr>
              <a:t>Structure de données 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et </a:t>
            </a:r>
            <a:r>
              <a:rPr lang="fr-FR" sz="4400" dirty="0">
                <a:solidFill>
                  <a:srgbClr val="FFFFFF"/>
                </a:solidFill>
                <a:latin typeface="Calibri"/>
              </a:rPr>
              <a:t>principe de 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l’</a:t>
            </a:r>
            <a:r>
              <a:rPr lang="fr-FR" sz="4400" dirty="0" err="1" smtClean="0">
                <a:solidFill>
                  <a:srgbClr val="FFFFFF"/>
                </a:solidFill>
                <a:latin typeface="Calibri"/>
              </a:rPr>
              <a:t>Octree</a:t>
            </a:r>
            <a:endParaRPr dirty="0"/>
          </a:p>
        </p:txBody>
      </p:sp>
      <p:sp>
        <p:nvSpPr>
          <p:cNvPr id="123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24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25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CF0F185-8288-404B-8791-EA1EBC3CF428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11</a:t>
            </a:fld>
            <a:endParaRPr/>
          </a:p>
        </p:txBody>
      </p:sp>
      <p:pic>
        <p:nvPicPr>
          <p:cNvPr id="12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071800"/>
            <a:ext cx="6609960" cy="3828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Librairie Javascript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Three.js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Librairie Javascript pour la modélisation et l’animation d’objets en 3 dimensions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Basée sur la manipulation de 4 types d’objets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Mesh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Raycaster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Scene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Camera</a:t>
            </a:r>
            <a:endParaRPr/>
          </a:p>
        </p:txBody>
      </p:sp>
      <p:sp>
        <p:nvSpPr>
          <p:cNvPr id="129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30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31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9AF1E18-7454-41E7-AC16-021ADE0DDD3D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  <p:pic>
        <p:nvPicPr>
          <p:cNvPr id="13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6120" y="3857760"/>
            <a:ext cx="4381200" cy="250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Librairie Javascript (2)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Three.js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Cas particulier de l’application: le </a:t>
            </a:r>
            <a:r>
              <a:rPr lang="fr-FR" sz="2800" dirty="0" err="1">
                <a:solidFill>
                  <a:srgbClr val="000000"/>
                </a:solidFill>
                <a:latin typeface="Calibri"/>
              </a:rPr>
              <a:t>pointCloud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 dirty="0" err="1">
                <a:solidFill>
                  <a:srgbClr val="000000"/>
                </a:solidFill>
                <a:latin typeface="Calibri"/>
              </a:rPr>
              <a:t>Mesh</a:t>
            </a:r>
            <a:r>
              <a:rPr lang="fr-FR" sz="2400" dirty="0">
                <a:solidFill>
                  <a:srgbClr val="000000"/>
                </a:solidFill>
                <a:latin typeface="Calibri"/>
              </a:rPr>
              <a:t> « fait main »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Appels à la méthode </a:t>
            </a:r>
            <a:r>
              <a:rPr lang="fr-FR" sz="2400" dirty="0" err="1">
                <a:solidFill>
                  <a:srgbClr val="000000"/>
                </a:solidFill>
                <a:latin typeface="Calibri"/>
              </a:rPr>
              <a:t>drawCall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Affichage réalisé à partir de couples indices / buffers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36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37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C856F95-9A27-4FB2-AD59-FD613173C8B2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85" y="4177771"/>
            <a:ext cx="7570800" cy="138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87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6000" dirty="0" smtClean="0">
                <a:solidFill>
                  <a:srgbClr val="000000"/>
                </a:solidFill>
                <a:latin typeface="Calibri"/>
              </a:rPr>
              <a:t>Travail effectué</a:t>
            </a:r>
            <a:endParaRPr lang="fr-FR" sz="60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fr-FR" sz="32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Chargement des données </a:t>
            </a:r>
            <a:r>
              <a:rPr lang="fr-FR" sz="3200" dirty="0" err="1" smtClean="0">
                <a:solidFill>
                  <a:srgbClr val="000000"/>
                </a:solidFill>
                <a:latin typeface="Calibri"/>
              </a:rPr>
              <a:t>VizieR</a:t>
            </a:r>
            <a:endParaRPr lang="fr-FR" sz="32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Homogénéisation des informations</a:t>
            </a:r>
            <a:endParaRPr lang="fr-FR" sz="32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Homogénéisation spatiale</a:t>
            </a:r>
            <a:endParaRPr lang="fr-FR" sz="32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Fonctionnalité de zoom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De nombreux autres ajouts…</a:t>
            </a:r>
            <a:endParaRPr lang="fr-FR" sz="3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89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9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C2ABCC6-89E1-498A-8B91-4C7BFDEF3FD9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98074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Visualisation de données de </a:t>
            </a:r>
            <a:r>
              <a:rPr lang="fr-FR" sz="4400" dirty="0" err="1" smtClean="0">
                <a:solidFill>
                  <a:srgbClr val="FFFFFF"/>
                </a:solidFill>
                <a:latin typeface="Calibri"/>
              </a:rPr>
              <a:t>VizieR</a:t>
            </a:r>
            <a:endParaRPr dirty="0"/>
          </a:p>
        </p:txBody>
      </p:sp>
      <p:sp>
        <p:nvSpPr>
          <p:cNvPr id="165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66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67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060B751-62D8-4469-96A7-050F8539B663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15</a:t>
            </a:fld>
            <a:endParaRPr/>
          </a:p>
        </p:txBody>
      </p:sp>
      <p:pic>
        <p:nvPicPr>
          <p:cNvPr id="16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920" y="1785960"/>
            <a:ext cx="4093920" cy="4348800"/>
          </a:xfrm>
          <a:prstGeom prst="rect">
            <a:avLst/>
          </a:prstGeom>
          <a:ln w="9360">
            <a:noFill/>
          </a:ln>
        </p:spPr>
      </p:pic>
      <p:pic>
        <p:nvPicPr>
          <p:cNvPr id="169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800" y="1785960"/>
            <a:ext cx="4679280" cy="432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Visualisation de </a:t>
            </a:r>
            <a:r>
              <a:rPr lang="fr-FR" sz="4400" dirty="0">
                <a:solidFill>
                  <a:srgbClr val="FFFFFF"/>
                </a:solidFill>
                <a:latin typeface="Calibri"/>
              </a:rPr>
              <a:t>données 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de </a:t>
            </a:r>
            <a:r>
              <a:rPr lang="fr-FR" sz="4400" dirty="0" err="1" smtClean="0">
                <a:solidFill>
                  <a:srgbClr val="FFFFFF"/>
                </a:solidFill>
                <a:latin typeface="Calibri"/>
              </a:rPr>
              <a:t>VizieR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 – Accès aux données</a:t>
            </a:r>
            <a:endParaRPr dirty="0"/>
          </a:p>
        </p:txBody>
      </p:sp>
      <p:sp>
        <p:nvSpPr>
          <p:cNvPr id="140" name="TextShape 2"/>
          <p:cNvSpPr txBox="1"/>
          <p:nvPr/>
        </p:nvSpPr>
        <p:spPr>
          <a:xfrm>
            <a:off x="457200" y="1845000"/>
            <a:ext cx="8229240" cy="2592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Objectif: permettre l’affichage et la manipulation de données provenant de relevés de mission (ex: SDSS7) par l’application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1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42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43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9CFD709-9D26-4078-BA69-311288379188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16</a:t>
            </a:fld>
            <a:endParaRPr/>
          </a:p>
        </p:txBody>
      </p:sp>
      <p:pic>
        <p:nvPicPr>
          <p:cNvPr id="14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6280" y="3425760"/>
            <a:ext cx="2637720" cy="2883240"/>
          </a:xfrm>
          <a:prstGeom prst="rect">
            <a:avLst/>
          </a:prstGeom>
          <a:ln w="9360">
            <a:noFill/>
          </a:ln>
        </p:spPr>
      </p:pic>
      <p:sp>
        <p:nvSpPr>
          <p:cNvPr id="145" name="CustomShape 6"/>
          <p:cNvSpPr/>
          <p:nvPr/>
        </p:nvSpPr>
        <p:spPr>
          <a:xfrm>
            <a:off x="467640" y="3789000"/>
            <a:ext cx="6212880" cy="2592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800">
                <a:solidFill>
                  <a:srgbClr val="000000"/>
                </a:solidFill>
                <a:latin typeface="Calibri"/>
              </a:rPr>
              <a:t>Requêtes effectuées en ADQL (Astronomical Data Query Language, recommendation IVOA)</a:t>
            </a:r>
            <a:endParaRPr/>
          </a:p>
          <a:p>
            <a:pPr>
              <a:lnSpc>
                <a:spcPct val="100000"/>
              </a:lnSpc>
            </a:pPr>
            <a:r>
              <a:rPr lang="fr-FR" sz="2800">
                <a:solidFill>
                  <a:srgbClr val="000000"/>
                </a:solidFill>
                <a:latin typeface="Calibri"/>
              </a:rPr>
              <a:t>sur VizieR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Visualisation de </a:t>
            </a:r>
            <a:r>
              <a:rPr lang="fr-FR" sz="4400" dirty="0">
                <a:solidFill>
                  <a:srgbClr val="FFFFFF"/>
                </a:solidFill>
                <a:latin typeface="Calibri"/>
              </a:rPr>
              <a:t>données 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de </a:t>
            </a:r>
            <a:r>
              <a:rPr lang="fr-FR" sz="4400" dirty="0" err="1" smtClean="0">
                <a:solidFill>
                  <a:srgbClr val="FFFFFF"/>
                </a:solidFill>
                <a:latin typeface="Calibri"/>
              </a:rPr>
              <a:t>VizieR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 – Accès aux données (</a:t>
            </a:r>
            <a:r>
              <a:rPr lang="fr-FR" sz="4400" dirty="0">
                <a:solidFill>
                  <a:srgbClr val="FFFFFF"/>
                </a:solidFill>
                <a:latin typeface="Calibri"/>
              </a:rPr>
              <a:t>2)</a:t>
            </a:r>
            <a:endParaRPr dirty="0"/>
          </a:p>
        </p:txBody>
      </p:sp>
      <p:sp>
        <p:nvSpPr>
          <p:cNvPr id="147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Au format VOTable (recommandation IVOA)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Coordonnées sphériques</a:t>
            </a:r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Données non centrée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Définir le centre des données et la longueur maximum sur x, y et z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Translater les données par rapport à l’origine et redimensionner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Translater par rapport au centre du cube de données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48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49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5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0463E23-BDC6-4F74-BEEB-107787D07047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17</a:t>
            </a:fld>
            <a:endParaRPr/>
          </a:p>
        </p:txBody>
      </p:sp>
      <p:pic>
        <p:nvPicPr>
          <p:cNvPr id="151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320" y="2421000"/>
            <a:ext cx="3523680" cy="1056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Visualisation de données de </a:t>
            </a:r>
            <a:r>
              <a:rPr lang="fr-FR" sz="4400" dirty="0" err="1" smtClean="0">
                <a:solidFill>
                  <a:srgbClr val="FFFFFF"/>
                </a:solidFill>
                <a:latin typeface="Calibri"/>
              </a:rPr>
              <a:t>VizieR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 – 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Echanges 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avec </a:t>
            </a:r>
            <a:r>
              <a:rPr lang="fr-FR" sz="4400" dirty="0" err="1" smtClean="0">
                <a:solidFill>
                  <a:srgbClr val="FFFFFF"/>
                </a:solidFill>
                <a:latin typeface="Calibri"/>
              </a:rPr>
              <a:t>VizieR</a:t>
            </a:r>
            <a:endParaRPr lang="fr-FR" sz="4400" dirty="0"/>
          </a:p>
        </p:txBody>
      </p:sp>
      <p:sp>
        <p:nvSpPr>
          <p:cNvPr id="155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200" dirty="0" smtClean="0">
                <a:solidFill>
                  <a:srgbClr val="000000"/>
                </a:solidFill>
                <a:latin typeface="Gill Sans MT"/>
              </a:rPr>
              <a:t> Le chargement des données est basée sur l’utilisation de </a:t>
            </a:r>
            <a:r>
              <a:rPr lang="fr-FR" sz="2200" dirty="0" err="1" smtClean="0">
                <a:solidFill>
                  <a:srgbClr val="000000"/>
                </a:solidFill>
                <a:latin typeface="Gill Sans MT"/>
              </a:rPr>
              <a:t>XMLHttpRequest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Gill Sans MT"/>
              </a:rPr>
              <a:t>i) 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xhr.open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("POST", URL, 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true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);</a:t>
            </a:r>
            <a:endParaRPr dirty="0"/>
          </a:p>
          <a:p>
            <a:r>
              <a:rPr lang="fr-FR" sz="2100" dirty="0">
                <a:solidFill>
                  <a:srgbClr val="000000"/>
                </a:solidFill>
                <a:latin typeface="Gill Sans MT"/>
              </a:rPr>
              <a:t>("http://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tapvizier.u-strasbg.fr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/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TAPVizieR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/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tap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/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async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")</a:t>
            </a:r>
            <a:endParaRPr dirty="0"/>
          </a:p>
          <a:p>
            <a:r>
              <a:rPr lang="fr-FR" sz="2100" dirty="0">
                <a:solidFill>
                  <a:srgbClr val="000000"/>
                </a:solidFill>
                <a:latin typeface="Gill Sans MT"/>
              </a:rPr>
              <a:t>ii) 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xhr.setRequestHeader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("Content-Type", TYPE);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Gill Sans MT"/>
              </a:rPr>
              <a:t>       ("application/x-www-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form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-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urlencoded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")</a:t>
            </a:r>
            <a:endParaRPr dirty="0"/>
          </a:p>
          <a:p>
            <a:r>
              <a:rPr lang="fr-FR" sz="2100" dirty="0">
                <a:solidFill>
                  <a:srgbClr val="000000"/>
                </a:solidFill>
                <a:latin typeface="Gill Sans MT"/>
              </a:rPr>
              <a:t>iii) Enfin, on utilise 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xhr.send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("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request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=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doQuery&amp;format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=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votable&amp;lang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=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adql&amp;phase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=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RUN&amp;runid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=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vQuery&amp;query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=" + </a:t>
            </a:r>
            <a:r>
              <a:rPr lang="fr-FR" sz="2100" dirty="0" err="1">
                <a:solidFill>
                  <a:srgbClr val="000000"/>
                </a:solidFill>
                <a:latin typeface="Gill Sans MT"/>
              </a:rPr>
              <a:t>request</a:t>
            </a:r>
            <a:r>
              <a:rPr lang="fr-FR" sz="2100" dirty="0">
                <a:solidFill>
                  <a:srgbClr val="000000"/>
                </a:solidFill>
                <a:latin typeface="Gill Sans MT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56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5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58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390EB58-1588-4747-9353-4B59BB5A4856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274683" y="274680"/>
            <a:ext cx="7869317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Visualisation de données de </a:t>
            </a:r>
            <a:r>
              <a:rPr lang="fr-FR" sz="4400" dirty="0" err="1" smtClean="0">
                <a:solidFill>
                  <a:srgbClr val="FFFFFF"/>
                </a:solidFill>
                <a:latin typeface="Calibri"/>
              </a:rPr>
              <a:t>VizieR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 – 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Echanges 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avec </a:t>
            </a:r>
            <a:r>
              <a:rPr lang="fr-FR" sz="4400" dirty="0" err="1" smtClean="0">
                <a:solidFill>
                  <a:srgbClr val="FFFFFF"/>
                </a:solidFill>
                <a:latin typeface="Calibri"/>
              </a:rPr>
              <a:t>VizieR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 (2)</a:t>
            </a:r>
            <a:endParaRPr lang="fr-FR" sz="4400" dirty="0"/>
          </a:p>
        </p:txBody>
      </p:sp>
      <p:sp>
        <p:nvSpPr>
          <p:cNvPr id="160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Gill Sans MT"/>
              </a:rPr>
              <a:t>Envoi de la requête (réponse: requête correcte ou non)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Gill Sans MT"/>
              </a:rPr>
              <a:t>Si correcte, échanges avec le serveur toutes les 2 secondes pour accéder au statut de la requête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Gill Sans MT"/>
              </a:rPr>
              <a:t>Requête complète: envoi de l’URL résultat par le serveur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Gill Sans MT"/>
              </a:rPr>
              <a:t>Application du script </a:t>
            </a:r>
            <a:r>
              <a:rPr lang="fr-FR" sz="2800" dirty="0" err="1">
                <a:solidFill>
                  <a:srgbClr val="000000"/>
                </a:solidFill>
                <a:latin typeface="Gill Sans MT"/>
              </a:rPr>
              <a:t>VOTable</a:t>
            </a:r>
            <a:r>
              <a:rPr lang="fr-FR" sz="2800" dirty="0">
                <a:solidFill>
                  <a:srgbClr val="000000"/>
                </a:solidFill>
                <a:latin typeface="Gill Sans MT"/>
              </a:rPr>
              <a:t> aux données reçues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000" dirty="0">
                <a:solidFill>
                  <a:srgbClr val="000000"/>
                </a:solidFill>
                <a:latin typeface="Gill Sans MT"/>
              </a:rPr>
              <a:t>N.B.: nécessite un parcours d’arbre XML, utilisation du parseur du CDS dans le cas des données </a:t>
            </a:r>
            <a:r>
              <a:rPr lang="fr-FR" sz="2000" dirty="0" err="1">
                <a:solidFill>
                  <a:srgbClr val="000000"/>
                </a:solidFill>
                <a:latin typeface="Gill Sans MT"/>
              </a:rPr>
              <a:t>VOTable</a:t>
            </a:r>
            <a:endParaRPr dirty="0"/>
          </a:p>
        </p:txBody>
      </p:sp>
      <p:sp>
        <p:nvSpPr>
          <p:cNvPr id="161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62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63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E594930-44B5-49F7-9109-542710FC5E63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Sommaire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fr-FR" sz="32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Contexte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 Étude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l’existant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 Travail effectué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 Perspectives et conclusio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n</a:t>
            </a:r>
            <a:endParaRPr dirty="0"/>
          </a:p>
        </p:txBody>
      </p:sp>
      <p:sp>
        <p:nvSpPr>
          <p:cNvPr id="88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89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9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C2ABCC6-89E1-498A-8B91-4C7BFDEF3FD9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96662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Homogénéisation - Informations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Fonctionnalité de mise en valeur des éléments via un attribut donné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Problème: pour les données </a:t>
            </a:r>
            <a:r>
              <a:rPr lang="fr-FR" sz="2400" dirty="0" err="1">
                <a:solidFill>
                  <a:srgbClr val="000000"/>
                </a:solidFill>
                <a:latin typeface="Calibri"/>
              </a:rPr>
              <a:t>VOTable</a:t>
            </a:r>
            <a:r>
              <a:rPr lang="fr-FR" sz="2400" dirty="0">
                <a:solidFill>
                  <a:srgbClr val="000000"/>
                </a:solidFill>
                <a:latin typeface="Calibri"/>
              </a:rPr>
              <a:t>, les bornes de chaque attribut sont locales à chaque jeu de données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Solution mise en place:</a:t>
            </a:r>
            <a:endParaRPr sz="2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Chaque vue possède son propre ensemble de bornes min/max pour chaque attribut qu’elle possède</a:t>
            </a:r>
            <a:endParaRPr sz="2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Mise à jour des bornes et de l’affichage lors de changements dans les données</a:t>
            </a:r>
            <a:endParaRPr sz="2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Fonctionnalité de « </a:t>
            </a:r>
            <a:r>
              <a:rPr lang="fr-FR" sz="2400" dirty="0" err="1">
                <a:solidFill>
                  <a:srgbClr val="000000"/>
                </a:solidFill>
                <a:latin typeface="Calibri"/>
              </a:rPr>
              <a:t>merge</a:t>
            </a:r>
            <a:r>
              <a:rPr lang="fr-FR" sz="2400" dirty="0">
                <a:solidFill>
                  <a:srgbClr val="000000"/>
                </a:solidFill>
                <a:latin typeface="Calibri"/>
              </a:rPr>
              <a:t> »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72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73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74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7BEA4F8-F042-42F5-9415-C512EA9FFCD2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22040" y="274680"/>
            <a:ext cx="85644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</a:rPr>
              <a:t>Homogénéisation – Informations (2)</a:t>
            </a:r>
            <a:endParaRPr dirty="0"/>
          </a:p>
        </p:txBody>
      </p:sp>
      <p:sp>
        <p:nvSpPr>
          <p:cNvPr id="176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77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78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7F88C3F-6830-48FB-8929-1BD6D309F773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21</a:t>
            </a:fld>
            <a:endParaRPr/>
          </a:p>
        </p:txBody>
      </p:sp>
      <p:pic>
        <p:nvPicPr>
          <p:cNvPr id="17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040" y="1917000"/>
            <a:ext cx="4809600" cy="4406040"/>
          </a:xfrm>
          <a:prstGeom prst="rect">
            <a:avLst/>
          </a:prstGeom>
          <a:ln w="9360">
            <a:noFill/>
          </a:ln>
        </p:spPr>
      </p:pic>
      <p:pic>
        <p:nvPicPr>
          <p:cNvPr id="180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00" y="1984320"/>
            <a:ext cx="4032000" cy="4324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</a:rPr>
              <a:t>Homogénéisation 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spatiale</a:t>
            </a:r>
            <a:endParaRPr dirty="0"/>
          </a:p>
        </p:txBody>
      </p:sp>
      <p:sp>
        <p:nvSpPr>
          <p:cNvPr id="182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Problème: chaque jeu de données VOTable est centré dans le cube de données; différents jeux ne sont pas proportionnels entre eux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Solution mise en place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Chaque vue possède son propre ensemble de bornes positions min / max xyz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Mise à jour des bornes et de l’affichage lors de changements dans les données</a:t>
            </a:r>
            <a:endParaRPr/>
          </a:p>
          <a:p>
            <a:endParaRPr/>
          </a:p>
        </p:txBody>
      </p:sp>
      <p:sp>
        <p:nvSpPr>
          <p:cNvPr id="183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84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85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C90DE7D-9EFB-4A57-9D75-28AAF34D39F8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</a:rPr>
              <a:t>Homogénéisation </a:t>
            </a: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spatiale (2)</a:t>
            </a:r>
            <a:endParaRPr dirty="0"/>
          </a:p>
        </p:txBody>
      </p:sp>
      <p:sp>
        <p:nvSpPr>
          <p:cNvPr id="187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88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89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3250C0B-959B-4876-9101-069E23793622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23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47" y="1753440"/>
            <a:ext cx="4772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315" y="1753440"/>
            <a:ext cx="36671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Fonction de Zoom</a:t>
            </a:r>
            <a:endParaRPr/>
          </a:p>
        </p:txBody>
      </p:sp>
      <p:sp>
        <p:nvSpPr>
          <p:cNvPr id="193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Doit permettre à l’utilisateur d’effectuer une sélection sur une zone ciblée des données affichées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La sélection doit prendre en compte tous les jeux de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données présents dans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la zone sélectionnée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L’outil de zoom doit être utilisable sur n’importe quel jeu de données, 3D ou non, à </a:t>
            </a:r>
            <a:r>
              <a:rPr lang="fr-FR" sz="3200" dirty="0" err="1">
                <a:solidFill>
                  <a:srgbClr val="000000"/>
                </a:solidFill>
                <a:latin typeface="Calibri"/>
              </a:rPr>
              <a:t>t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=0 ou non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94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95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96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424DA7F-F632-4DF2-9856-3C8BCE45A629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Fonction de Zoom (2)</a:t>
            </a:r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99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200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095EF14-3375-4314-8FC2-653386605D09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25</a:t>
            </a:fld>
            <a:endParaRPr/>
          </a:p>
        </p:txBody>
      </p:sp>
      <p:pic>
        <p:nvPicPr>
          <p:cNvPr id="20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840" y="1643040"/>
            <a:ext cx="3822120" cy="4557600"/>
          </a:xfrm>
          <a:prstGeom prst="rect">
            <a:avLst/>
          </a:prstGeom>
          <a:ln w="9360">
            <a:noFill/>
          </a:ln>
        </p:spPr>
      </p:pic>
      <p:pic>
        <p:nvPicPr>
          <p:cNvPr id="202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40" y="1643040"/>
            <a:ext cx="3857400" cy="4558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Fonction de Zoom (3)</a:t>
            </a:r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Basée sur le principe du mode </a:t>
            </a:r>
            <a:r>
              <a:rPr lang="fr-FR" sz="2400" dirty="0" err="1">
                <a:solidFill>
                  <a:srgbClr val="000000"/>
                </a:solidFill>
                <a:latin typeface="Calibri"/>
              </a:rPr>
              <a:t>multivues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La 2</a:t>
            </a:r>
            <a:r>
              <a:rPr lang="fr-FR" sz="2400" baseline="30000" dirty="0">
                <a:solidFill>
                  <a:srgbClr val="000000"/>
                </a:solidFill>
                <a:latin typeface="Calibri"/>
              </a:rPr>
              <a:t>nd</a:t>
            </a:r>
            <a:r>
              <a:rPr lang="fr-FR" sz="2400" dirty="0">
                <a:solidFill>
                  <a:srgbClr val="000000"/>
                </a:solidFill>
                <a:latin typeface="Calibri"/>
              </a:rPr>
              <a:t> vue devient l'esclave de la première (maître) durant le zoom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Sauvegarde des paramètres de l’esclave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La vue maître crée les données du zoom (</a:t>
            </a:r>
            <a:r>
              <a:rPr lang="fr-FR" sz="2400" dirty="0" err="1">
                <a:solidFill>
                  <a:srgbClr val="000000"/>
                </a:solidFill>
                <a:latin typeface="Calibri"/>
              </a:rPr>
              <a:t>octree</a:t>
            </a:r>
            <a:r>
              <a:rPr lang="fr-FR" sz="2400" dirty="0">
                <a:solidFill>
                  <a:srgbClr val="000000"/>
                </a:solidFill>
                <a:latin typeface="Calibri"/>
              </a:rPr>
              <a:t>, buffers) et les stocke dans les objets Data correspondants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La vue esclave récupère ces données stockées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Certaines fonctionnalités sont désactivées (animation notamment)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05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206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207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3D2D97D-6FB0-4ABA-988D-C566BD6D233F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Fonction de Zoom, aperçu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210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21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9E71744-9EE8-4B1E-8ED8-99728CC90CDF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27</a:t>
            </a:fld>
            <a:endParaRPr/>
          </a:p>
        </p:txBody>
      </p:sp>
      <p:pic>
        <p:nvPicPr>
          <p:cNvPr id="21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080" y="1571760"/>
            <a:ext cx="6922080" cy="4842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Autres </a:t>
            </a:r>
            <a:endParaRPr/>
          </a:p>
        </p:txBody>
      </p:sp>
      <p:sp>
        <p:nvSpPr>
          <p:cNvPr id="214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Ajouts: 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Mode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Calibri"/>
              </a:rPr>
              <a:t>widget</a:t>
            </a:r>
            <a:endParaRPr lang="fr-FR" sz="24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lang="fr-FR" sz="24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lang="fr-FR" sz="24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lang="fr-FR" sz="24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lang="fr-FR" sz="24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lang="fr-FR" sz="24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Boîte </a:t>
            </a:r>
            <a:r>
              <a:rPr lang="fr-FR" sz="2400" dirty="0" err="1" smtClean="0">
                <a:solidFill>
                  <a:srgbClr val="000000"/>
                </a:solidFill>
                <a:latin typeface="Calibri"/>
              </a:rPr>
              <a:t>englobante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15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216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217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47B5932-407B-43D8-9EC3-60827F60A36B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28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400" y="2234107"/>
            <a:ext cx="2209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400" y="4424857"/>
            <a:ext cx="3993327" cy="190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Autres (2) </a:t>
            </a:r>
            <a:endParaRPr dirty="0"/>
          </a:p>
        </p:txBody>
      </p:sp>
      <p:sp>
        <p:nvSpPr>
          <p:cNvPr id="214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endParaRPr lang="fr-FR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Corrections 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et améliorations:</a:t>
            </a:r>
            <a:endParaRPr sz="28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Problème du niveau de détail</a:t>
            </a:r>
            <a:endParaRPr sz="28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Gestion de l'</a:t>
            </a:r>
            <a:r>
              <a:rPr lang="fr-FR" sz="2800" dirty="0" err="1">
                <a:solidFill>
                  <a:srgbClr val="000000"/>
                </a:solidFill>
                <a:latin typeface="Calibri"/>
              </a:rPr>
              <a:t>Octree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 lors de l’animation</a:t>
            </a:r>
            <a:endParaRPr sz="28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Divers problèmes d'affichage (redimensionnement, chargement des données, position cyclique, </a:t>
            </a:r>
            <a:r>
              <a:rPr lang="fr-FR" sz="2800" dirty="0" err="1">
                <a:solidFill>
                  <a:srgbClr val="000000"/>
                </a:solidFill>
                <a:latin typeface="Calibri"/>
              </a:rPr>
              <a:t>BoundingBox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...)</a:t>
            </a:r>
            <a:endParaRPr sz="28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Amélioration de l'interface </a:t>
            </a:r>
            <a:endParaRPr sz="28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15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216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217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47B5932-407B-43D8-9EC3-60827F60A36B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87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6000" dirty="0" smtClean="0">
                <a:solidFill>
                  <a:srgbClr val="000000"/>
                </a:solidFill>
                <a:latin typeface="Calibri"/>
              </a:rPr>
              <a:t>Contexte</a:t>
            </a:r>
            <a:endParaRPr lang="fr-FR" sz="60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fr-FR" sz="32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Détail sur le système de coordonnées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Cadre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Sujet de stage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fr-FR" dirty="0"/>
          </a:p>
          <a:p>
            <a:pPr lvl="1">
              <a:buFont typeface="Arial"/>
              <a:buChar char="•"/>
            </a:pPr>
            <a:endParaRPr lang="fr-FR" sz="3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89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9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C2ABCC6-89E1-498A-8B91-4C7BFDEF3FD9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629812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Conclusion et perspectives</a:t>
            </a:r>
            <a:endParaRPr dirty="0"/>
          </a:p>
        </p:txBody>
      </p:sp>
      <p:sp>
        <p:nvSpPr>
          <p:cNvPr id="219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Stage extrêmement intéressant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De nombreuses évolutions possibles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… un outil ouvert</a:t>
            </a:r>
            <a:endParaRPr/>
          </a:p>
        </p:txBody>
      </p:sp>
      <p:sp>
        <p:nvSpPr>
          <p:cNvPr id="22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221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222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4134D3F-932A-43A4-9F1E-FB1104E1E7D2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30</a:t>
            </a:fld>
            <a:endParaRPr/>
          </a:p>
        </p:txBody>
      </p:sp>
      <p:pic>
        <p:nvPicPr>
          <p:cNvPr id="22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000" y="3132720"/>
            <a:ext cx="3420000" cy="2960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115640" y="193680"/>
            <a:ext cx="757080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Détail sur le système de coordonnées</a:t>
            </a:r>
            <a:endParaRPr/>
          </a:p>
        </p:txBody>
      </p:sp>
      <p:pic>
        <p:nvPicPr>
          <p:cNvPr id="153" name="Image 1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2000" y="1620000"/>
            <a:ext cx="6480000" cy="49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L’observatoire astronomique de Strasbourg</a:t>
            </a:r>
            <a:endParaRPr dirty="0"/>
          </a:p>
        </p:txBody>
      </p:sp>
      <p:sp>
        <p:nvSpPr>
          <p:cNvPr id="93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94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95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1B651DC-A640-4CEB-A31F-8D8F544D4496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  <p:pic>
        <p:nvPicPr>
          <p:cNvPr id="9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840" y="2236720"/>
            <a:ext cx="5256720" cy="3509640"/>
          </a:xfrm>
          <a:prstGeom prst="rect">
            <a:avLst/>
          </a:prstGeom>
          <a:ln w="9360">
            <a:noFill/>
          </a:ln>
        </p:spPr>
      </p:pic>
      <p:sp>
        <p:nvSpPr>
          <p:cNvPr id="97" name="CustomShape 6"/>
          <p:cNvSpPr/>
          <p:nvPr/>
        </p:nvSpPr>
        <p:spPr>
          <a:xfrm>
            <a:off x="5539160" y="2428920"/>
            <a:ext cx="3477840" cy="336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Char char="-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Dépend du CNRS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Directeur: Hervé </a:t>
            </a:r>
            <a:r>
              <a:rPr lang="fr-FR" sz="2400" dirty="0" err="1">
                <a:solidFill>
                  <a:srgbClr val="000000"/>
                </a:solidFill>
                <a:latin typeface="Calibri"/>
              </a:rPr>
              <a:t>Wozniak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3 Équipes de recherche:</a:t>
            </a:r>
            <a:endParaRPr sz="2000" dirty="0"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Galaxies</a:t>
            </a:r>
            <a:endParaRPr sz="2000" dirty="0"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Hautes Énergies</a:t>
            </a:r>
            <a:endParaRPr sz="2000" dirty="0"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CDS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Le Centre de données astronomiques de Strasbourg </a:t>
            </a:r>
            <a:endParaRPr dirty="0"/>
          </a:p>
        </p:txBody>
      </p:sp>
      <p:sp>
        <p:nvSpPr>
          <p:cNvPr id="99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                 , atlas interactif du ciel, 85To d’images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                   , plus de 8 millions d’objets du ciel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             , plus de 15000 catalogues issues de missions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Le CDS est un acteur majeur de l’IVOA (International Virtual </a:t>
            </a:r>
            <a:r>
              <a:rPr lang="fr-FR" sz="3200" dirty="0" err="1">
                <a:solidFill>
                  <a:srgbClr val="000000"/>
                </a:solidFill>
                <a:latin typeface="Calibri"/>
              </a:rPr>
              <a:t>Observatory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 Alliance)</a:t>
            </a:r>
            <a:endParaRPr dirty="0"/>
          </a:p>
        </p:txBody>
      </p:sp>
      <p:sp>
        <p:nvSpPr>
          <p:cNvPr id="10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01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02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D45AC25-94A9-4275-A429-498EF976FC12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6</a:t>
            </a:fld>
            <a:endParaRPr/>
          </a:p>
        </p:txBody>
      </p:sp>
      <p:pic>
        <p:nvPicPr>
          <p:cNvPr id="10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40" y="1845000"/>
            <a:ext cx="1706040" cy="996480"/>
          </a:xfrm>
          <a:prstGeom prst="rect">
            <a:avLst/>
          </a:prstGeom>
          <a:ln>
            <a:noFill/>
          </a:ln>
        </p:spPr>
      </p:pic>
      <p:pic>
        <p:nvPicPr>
          <p:cNvPr id="10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960" y="2669220"/>
            <a:ext cx="2020680" cy="890280"/>
          </a:xfrm>
          <a:prstGeom prst="rect">
            <a:avLst/>
          </a:prstGeom>
          <a:ln>
            <a:noFill/>
          </a:ln>
        </p:spPr>
      </p:pic>
      <p:pic>
        <p:nvPicPr>
          <p:cNvPr id="10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5280" y="3317580"/>
            <a:ext cx="990360" cy="89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Sujet et objectifs du stage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Poursuivre le développement (débuté en 2015) d’une application permettant de visualiser dans un navigateur des données issues de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simulations numériques (formation d’une galaxie par exemple)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Langage </a:t>
            </a:r>
            <a:r>
              <a:rPr lang="fr-FR" sz="3200" dirty="0" err="1">
                <a:solidFill>
                  <a:srgbClr val="000000"/>
                </a:solidFill>
                <a:latin typeface="Calibri"/>
              </a:rPr>
              <a:t>Javascript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Ajout de fonctionnalités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Correction et optimisation</a:t>
            </a:r>
            <a:endParaRPr dirty="0"/>
          </a:p>
        </p:txBody>
      </p:sp>
      <p:sp>
        <p:nvSpPr>
          <p:cNvPr id="108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09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1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D14C22C-16E4-439E-AE61-D90F376DC8D5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87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88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89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9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C2ABCC6-89E1-498A-8B91-4C7BFDEF3FD9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  <p:sp>
        <p:nvSpPr>
          <p:cNvPr id="7" name="TextShape 2"/>
          <p:cNvSpPr txBox="1"/>
          <p:nvPr/>
        </p:nvSpPr>
        <p:spPr>
          <a:xfrm>
            <a:off x="609600" y="1997400"/>
            <a:ext cx="8229240" cy="42811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6000" dirty="0" smtClean="0">
                <a:solidFill>
                  <a:srgbClr val="000000"/>
                </a:solidFill>
                <a:latin typeface="Calibri"/>
              </a:rPr>
              <a:t>Étude de l’existant</a:t>
            </a:r>
            <a:endParaRPr lang="fr-FR" sz="60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fr-FR" sz="32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Description de l’application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Architecture de l’application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Structure de données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Aperçu de three.js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fr-FR" dirty="0"/>
          </a:p>
          <a:p>
            <a:pPr lvl="1">
              <a:buFont typeface="Arial"/>
              <a:buChar char="•"/>
            </a:pPr>
            <a:endParaRPr lang="fr-FR" sz="3200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115640" y="274680"/>
            <a:ext cx="7570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dirty="0" smtClean="0">
                <a:solidFill>
                  <a:srgbClr val="FFFFFF"/>
                </a:solidFill>
                <a:latin typeface="Calibri"/>
              </a:rPr>
              <a:t>Description de l’application</a:t>
            </a:r>
            <a:endParaRPr dirty="0"/>
          </a:p>
        </p:txBody>
      </p:sp>
      <p:sp>
        <p:nvSpPr>
          <p:cNvPr id="112" name="TextShape 2"/>
          <p:cNvSpPr txBox="1"/>
          <p:nvPr/>
        </p:nvSpPr>
        <p:spPr>
          <a:xfrm>
            <a:off x="500040" y="1500120"/>
            <a:ext cx="8229240" cy="42811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  <a:buFont typeface="Arial"/>
              <a:buChar char="•"/>
            </a:pPr>
            <a:endParaRPr dirty="0"/>
          </a:p>
        </p:txBody>
      </p:sp>
      <p:sp>
        <p:nvSpPr>
          <p:cNvPr id="113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22/06/16</a:t>
            </a:r>
            <a:endParaRPr/>
          </a:p>
        </p:txBody>
      </p:sp>
      <p:sp>
        <p:nvSpPr>
          <p:cNvPr id="114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Soutenance de stage J. Desroziers</a:t>
            </a:r>
            <a:endParaRPr/>
          </a:p>
        </p:txBody>
      </p:sp>
      <p:sp>
        <p:nvSpPr>
          <p:cNvPr id="115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FD4DD08-2327-4C2C-B299-347BF524A649}" type="slidenum">
              <a:rPr lang="fr-FR" sz="1200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9</a:t>
            </a:fld>
            <a:endParaRPr/>
          </a:p>
        </p:txBody>
      </p:sp>
      <p:pic>
        <p:nvPicPr>
          <p:cNvPr id="116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796960"/>
            <a:ext cx="6857640" cy="4364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1052</Words>
  <Application>Microsoft Macintosh PowerPoint</Application>
  <PresentationFormat>Affichage à l'écran (4:3)</PresentationFormat>
  <Paragraphs>242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Gold</cp:lastModifiedBy>
  <cp:revision>21</cp:revision>
  <dcterms:modified xsi:type="dcterms:W3CDTF">2016-06-20T21:43:48Z</dcterms:modified>
</cp:coreProperties>
</file>