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89" r:id="rId12"/>
    <p:sldId id="267" r:id="rId13"/>
    <p:sldId id="269" r:id="rId14"/>
    <p:sldId id="268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096F-493D-46B3-94C6-C25225660683}" type="datetimeFigureOut">
              <a:rPr lang="fr-FR" smtClean="0"/>
              <a:pPr/>
              <a:t>18/06/2014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DCE3-F88A-47A7-B554-904D849B3E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DCE3-F88A-47A7-B554-904D849B3E4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8DCE3-F88A-47A7-B554-904D849B3E4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58A-9D1F-4A69-B13A-DB39EC0C75F3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C05A-6841-42DC-B5CA-BB42B6E023E8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0636-B879-4F83-84FC-8B00ECA208E3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C11C-9B86-4978-A102-0FBA199556D9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3199-AF4F-49C2-BA81-272E3654D6CB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154C27-DD96-4D35-AA49-9BB33F4A8035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F35A-4BC2-4C3A-BDFC-F730C758DDD7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1AE-DF01-4790-B413-69D001D28771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3F67-FC7B-4E13-8BFD-A47F40FF5260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8B62-267C-437D-B2C3-95C777C74721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DB7D77-78EE-4E28-BE4B-F2A0E71D1AF9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378144-4670-4697-9DA3-7E18AAA87968}" type="datetime1">
              <a:rPr lang="fr-FR" smtClean="0"/>
              <a:pPr/>
              <a:t>18/06/2014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492408-EC7E-4070-915F-A70827DE3E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Utilisation du kit Oculus Rift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Réalité Virtuelle appliquée aux services et aux données du CDS</a:t>
            </a:r>
            <a:endParaRPr lang="fr-FR" dirty="0"/>
          </a:p>
        </p:txBody>
      </p:sp>
      <p:pic>
        <p:nvPicPr>
          <p:cNvPr id="1026" name="Picture 2" descr="D:\Cours\2013-2014 DUT INFORMATIQUE\Stage\Stage Observatoire Oculus\Rapport\Images\c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1077420" cy="576064"/>
          </a:xfrm>
          <a:prstGeom prst="rect">
            <a:avLst/>
          </a:prstGeom>
          <a:noFill/>
        </p:spPr>
      </p:pic>
      <p:pic>
        <p:nvPicPr>
          <p:cNvPr id="1027" name="Picture 3" descr="D:\Cours\2013-2014 DUT INFORMATIQUE\Stage\Stage Observatoire Oculus\Rapport\Images\IUTCharlemagn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0392" y="188640"/>
            <a:ext cx="841276" cy="841276"/>
          </a:xfrm>
          <a:prstGeom prst="rect">
            <a:avLst/>
          </a:prstGeom>
          <a:noFill/>
        </p:spPr>
      </p:pic>
      <p:pic>
        <p:nvPicPr>
          <p:cNvPr id="1028" name="Picture 4" descr="D:\Cours\2013-2014 DUT INFORMATIQUE\Stage\Stage Observatoire Oculus\Rapport\Images\Oculus-Rift-Development-Kit-Whats-In-Box-1-short-1200_3EB450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5852616" cy="20591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Découverte du Kit – </a:t>
            </a:r>
            <a:r>
              <a:rPr lang="fr-FR" dirty="0" smtClean="0"/>
              <a:t>Partie logicielle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22232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Kit de développement du Rift en C/C++ </a:t>
            </a:r>
            <a:r>
              <a:rPr lang="fr-FR" dirty="0" smtClean="0"/>
              <a:t>(SDK)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Disponible pour Windows/Mac/Linux</a:t>
            </a:r>
          </a:p>
          <a:p>
            <a:endParaRPr lang="fr-FR" dirty="0" smtClean="0"/>
          </a:p>
          <a:p>
            <a:r>
              <a:rPr lang="fr-FR" dirty="0" smtClean="0"/>
              <a:t>Choix de Windows</a:t>
            </a:r>
          </a:p>
          <a:p>
            <a:pPr lvl="1"/>
            <a:r>
              <a:rPr lang="fr-FR" dirty="0" smtClean="0"/>
              <a:t>Plus de démos</a:t>
            </a:r>
          </a:p>
          <a:p>
            <a:pPr lvl="1"/>
            <a:r>
              <a:rPr lang="fr-FR" dirty="0" smtClean="0"/>
              <a:t>Plus de doc</a:t>
            </a:r>
          </a:p>
          <a:p>
            <a:pPr lvl="1"/>
            <a:r>
              <a:rPr lang="fr-FR" dirty="0" smtClean="0"/>
              <a:t>SDK à jour uniquement sur Windows (délais pour les autres plates-formes)</a:t>
            </a:r>
            <a:endParaRPr lang="fr-FR" dirty="0" smtClean="0"/>
          </a:p>
          <a:p>
            <a:endParaRPr lang="fr-FR" i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du Kit – Langages envisagés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C/C++ car langages du SDK</a:t>
            </a:r>
          </a:p>
          <a:p>
            <a:pPr lvl="1"/>
            <a:r>
              <a:rPr lang="fr-FR" dirty="0" smtClean="0"/>
              <a:t>Essais effectués mais pas assez de connaissances (trop incertain pour la durée du stage)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Java car maîtrisé</a:t>
            </a:r>
          </a:p>
          <a:p>
            <a:pPr lvl="1"/>
            <a:r>
              <a:rPr lang="fr-FR" dirty="0" smtClean="0"/>
              <a:t> Nécessité d’adapter le SDK</a:t>
            </a:r>
          </a:p>
          <a:p>
            <a:endParaRPr lang="fr-FR" dirty="0" smtClean="0"/>
          </a:p>
          <a:p>
            <a:r>
              <a:rPr lang="fr-FR" dirty="0" smtClean="0"/>
              <a:t>Découverte de </a:t>
            </a:r>
            <a:r>
              <a:rPr lang="fr-FR" dirty="0" err="1" smtClean="0"/>
              <a:t>Unity</a:t>
            </a:r>
            <a:r>
              <a:rPr lang="fr-FR" dirty="0" smtClean="0"/>
              <a:t>/C#/</a:t>
            </a:r>
            <a:r>
              <a:rPr lang="fr-FR" dirty="0" err="1" smtClean="0"/>
              <a:t>Js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Multiplier 5"/>
          <p:cNvSpPr/>
          <p:nvPr/>
        </p:nvSpPr>
        <p:spPr>
          <a:xfrm>
            <a:off x="4932040" y="2060848"/>
            <a:ext cx="360040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er 6"/>
          <p:cNvSpPr/>
          <p:nvPr/>
        </p:nvSpPr>
        <p:spPr>
          <a:xfrm>
            <a:off x="3347864" y="3501008"/>
            <a:ext cx="360040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68144" y="5229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Technologies choisies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932040" y="54452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du Kit - </a:t>
            </a:r>
            <a:r>
              <a:rPr lang="fr-FR" dirty="0" err="1" smtClean="0"/>
              <a:t>Unity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Moteur de jeu 2D/3D basé sur </a:t>
            </a:r>
            <a:r>
              <a:rPr lang="fr-FR" dirty="0" err="1" smtClean="0"/>
              <a:t>OpenGL</a:t>
            </a:r>
            <a:r>
              <a:rPr lang="fr-FR" dirty="0" smtClean="0"/>
              <a:t> modifié</a:t>
            </a:r>
          </a:p>
          <a:p>
            <a:endParaRPr lang="fr-FR" dirty="0" smtClean="0"/>
          </a:p>
          <a:p>
            <a:r>
              <a:rPr lang="fr-FR" dirty="0" smtClean="0"/>
              <a:t>Deux parties :</a:t>
            </a:r>
          </a:p>
          <a:p>
            <a:pPr lvl="1"/>
            <a:r>
              <a:rPr lang="fr-FR" dirty="0" smtClean="0"/>
              <a:t>API </a:t>
            </a:r>
            <a:r>
              <a:rPr lang="fr-FR" dirty="0" err="1" smtClean="0"/>
              <a:t>UnityEngine</a:t>
            </a:r>
            <a:r>
              <a:rPr lang="fr-FR" dirty="0" smtClean="0"/>
              <a:t> – solutions de gestions de 3D complexes</a:t>
            </a:r>
          </a:p>
          <a:p>
            <a:pPr lvl="1"/>
            <a:r>
              <a:rPr lang="fr-FR" dirty="0" smtClean="0"/>
              <a:t>Logiciel Unity3D</a:t>
            </a:r>
          </a:p>
          <a:p>
            <a:endParaRPr lang="fr-FR" dirty="0" smtClean="0"/>
          </a:p>
          <a:p>
            <a:r>
              <a:rPr lang="fr-FR" dirty="0" smtClean="0"/>
              <a:t>Unity3D permet de créer des scènes, d’y placer des objets et de générer l’application selon les paramètres souhaités (OS, plateforme, définition…)</a:t>
            </a:r>
          </a:p>
        </p:txBody>
      </p:sp>
      <p:pic>
        <p:nvPicPr>
          <p:cNvPr id="7170" name="Picture 2" descr="D:\Cours\2013-2014 DUT INFORMATIQUE\Stage\Stage Observatoire Oculus\Rapport\Images\unity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1296144" cy="97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du Kit - </a:t>
            </a:r>
            <a:r>
              <a:rPr lang="fr-FR" dirty="0" err="1" smtClean="0"/>
              <a:t>Unity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05928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2" descr="D:\Cours\2013-2014 DUT INFORMATIQUE\Stage\Stage Observatoire Oculus\Rapport\Images\unity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1296144" cy="972108"/>
          </a:xfrm>
          <a:prstGeom prst="rect">
            <a:avLst/>
          </a:prstGeom>
          <a:noFill/>
        </p:spPr>
      </p:pic>
      <p:pic>
        <p:nvPicPr>
          <p:cNvPr id="8194" name="Picture 2" descr="D:\Cours\2013-2014 DUT INFORMATIQUE\Stage\Stage Observatoire Oculus\Rapport\Images\Unity Inter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48578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du Kit - </a:t>
            </a:r>
            <a:r>
              <a:rPr lang="fr-FR" dirty="0" err="1" smtClean="0"/>
              <a:t>Unity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Créer des scripts C#/</a:t>
            </a:r>
            <a:r>
              <a:rPr lang="fr-FR" dirty="0" err="1" smtClean="0"/>
              <a:t>Js</a:t>
            </a:r>
            <a:r>
              <a:rPr lang="fr-FR" dirty="0" smtClean="0"/>
              <a:t> pour les fixer sur les objets créés dans </a:t>
            </a:r>
            <a:r>
              <a:rPr lang="fr-FR" dirty="0" err="1" smtClean="0"/>
              <a:t>Unity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Objets 3D importables directement</a:t>
            </a:r>
          </a:p>
          <a:p>
            <a:endParaRPr lang="fr-FR" dirty="0" smtClean="0"/>
          </a:p>
          <a:p>
            <a:r>
              <a:rPr lang="fr-FR" dirty="0" smtClean="0"/>
              <a:t>Tous les objets créés dans Unity3D sont gérables et modifiables par des scripts</a:t>
            </a:r>
          </a:p>
          <a:p>
            <a:endParaRPr lang="fr-FR" dirty="0" smtClean="0"/>
          </a:p>
          <a:p>
            <a:r>
              <a:rPr lang="fr-FR" dirty="0" smtClean="0"/>
              <a:t>Gestion de la vue propre à la réalité virtuelle</a:t>
            </a:r>
          </a:p>
        </p:txBody>
      </p:sp>
      <p:pic>
        <p:nvPicPr>
          <p:cNvPr id="6" name="Picture 2" descr="D:\Cours\2013-2014 DUT INFORMATIQUE\Stage\Stage Observatoire Oculus\Rapport\Images\unity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1296144" cy="97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 du Kit – </a:t>
            </a:r>
            <a:r>
              <a:rPr lang="fr-FR" dirty="0" err="1" smtClean="0"/>
              <a:t>Unity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15272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Oculus fournit des </a:t>
            </a:r>
            <a:r>
              <a:rPr lang="fr-FR" dirty="0" err="1" smtClean="0"/>
              <a:t>préfabs</a:t>
            </a:r>
            <a:r>
              <a:rPr lang="fr-FR" dirty="0" smtClean="0"/>
              <a:t> (caméras) affichant deux fois l’image et gérant la </a:t>
            </a:r>
            <a:r>
              <a:rPr lang="fr-FR" dirty="0" smtClean="0"/>
              <a:t>distorsion </a:t>
            </a:r>
            <a:r>
              <a:rPr lang="fr-FR" dirty="0" smtClean="0"/>
              <a:t>en barillet de manière automatique utilisables dans </a:t>
            </a:r>
            <a:r>
              <a:rPr lang="fr-FR" b="1" dirty="0" err="1" smtClean="0"/>
              <a:t>Unity</a:t>
            </a:r>
            <a:endParaRPr lang="fr-FR" b="1" dirty="0" smtClean="0"/>
          </a:p>
        </p:txBody>
      </p:sp>
      <p:pic>
        <p:nvPicPr>
          <p:cNvPr id="6146" name="Picture 2" descr="D:\Cours\2013-2014 DUT INFORMATIQUE\Stage\Stage Observatoire Oculus\Rapport\Images\BarrelDistortion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772436" cy="17343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Picture 2" descr="D:\Cours\2013-2014 DUT INFORMATIQUE\Stage\Stage Observatoire Oculus\Rapport\Images\unity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1296144" cy="972108"/>
          </a:xfrm>
          <a:prstGeom prst="rect">
            <a:avLst/>
          </a:prstGeom>
          <a:noFill/>
        </p:spPr>
      </p:pic>
      <p:pic>
        <p:nvPicPr>
          <p:cNvPr id="1026" name="Picture 2" descr="D:\Cours\2013-2014 DUT INFORMATIQUE\Stage\Stage Observatoire Oculus\Rapport\Images\outeraa-oculus-rift-support-virtual-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264009" cy="17585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cxnSp>
        <p:nvCxnSpPr>
          <p:cNvPr id="10" name="Connecteur en angle 9"/>
          <p:cNvCxnSpPr/>
          <p:nvPr/>
        </p:nvCxnSpPr>
        <p:spPr>
          <a:xfrm>
            <a:off x="1763688" y="5373216"/>
            <a:ext cx="936104" cy="432048"/>
          </a:xfrm>
          <a:prstGeom prst="bentConnector3">
            <a:avLst>
              <a:gd name="adj1" fmla="val -6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771800" y="5589240"/>
            <a:ext cx="5450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Décision d’utiliser </a:t>
            </a:r>
            <a:r>
              <a:rPr lang="fr-FR" sz="2000" dirty="0" err="1" smtClean="0"/>
              <a:t>Unity</a:t>
            </a:r>
            <a:r>
              <a:rPr lang="fr-FR" sz="2000" dirty="0" smtClean="0"/>
              <a:t> pour le développement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de recherche/prototypage – Création </a:t>
            </a:r>
            <a:r>
              <a:rPr lang="fr-FR" dirty="0" err="1" smtClean="0"/>
              <a:t>Unity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203304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Création d’objets 3D par </a:t>
            </a:r>
            <a:r>
              <a:rPr lang="fr-FR" dirty="0" err="1" smtClean="0"/>
              <a:t>Unity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Structure d’un objet :</a:t>
            </a:r>
          </a:p>
          <a:p>
            <a:pPr lvl="1"/>
            <a:r>
              <a:rPr lang="fr-FR" dirty="0" err="1" smtClean="0"/>
              <a:t>Transform</a:t>
            </a:r>
            <a:r>
              <a:rPr lang="fr-FR" dirty="0" smtClean="0"/>
              <a:t> : position, orientation…</a:t>
            </a:r>
          </a:p>
          <a:p>
            <a:pPr lvl="1"/>
            <a:r>
              <a:rPr lang="fr-FR" dirty="0" err="1" smtClean="0"/>
              <a:t>Mesh</a:t>
            </a:r>
            <a:r>
              <a:rPr lang="fr-FR" dirty="0" smtClean="0"/>
              <a:t> : structure, maillage</a:t>
            </a:r>
          </a:p>
          <a:p>
            <a:pPr lvl="1"/>
            <a:r>
              <a:rPr lang="fr-FR" dirty="0" err="1" smtClean="0"/>
              <a:t>Collider</a:t>
            </a:r>
            <a:r>
              <a:rPr lang="fr-FR" dirty="0" smtClean="0"/>
              <a:t> : gère les collisions</a:t>
            </a:r>
          </a:p>
          <a:p>
            <a:pPr lvl="1"/>
            <a:r>
              <a:rPr lang="fr-FR" dirty="0" smtClean="0"/>
              <a:t>Texture </a:t>
            </a:r>
            <a:r>
              <a:rPr lang="fr-FR" dirty="0" err="1" smtClean="0"/>
              <a:t>Renderer</a:t>
            </a:r>
            <a:r>
              <a:rPr lang="fr-FR" dirty="0" smtClean="0"/>
              <a:t> : texture</a:t>
            </a:r>
          </a:p>
          <a:p>
            <a:pPr lvl="1"/>
            <a:r>
              <a:rPr lang="fr-FR" dirty="0" smtClean="0"/>
              <a:t>Scripts divers…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 script se fixe à un objet </a:t>
            </a:r>
            <a:br>
              <a:rPr lang="fr-FR" dirty="0" smtClean="0"/>
            </a:br>
            <a:r>
              <a:rPr lang="fr-FR" dirty="0" smtClean="0"/>
              <a:t>qui devient alors son « parent »</a:t>
            </a:r>
          </a:p>
        </p:txBody>
      </p:sp>
      <p:pic>
        <p:nvPicPr>
          <p:cNvPr id="9218" name="Picture 2" descr="D:\Cours\2013-2014 DUT INFORMATIQUE\Stage\Stage Observatoire Oculus\Rapport\Images\Unity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305175" cy="396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de recherche/prototypage – Premiers scripts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Scripts de transformation (Rotation, translation…)</a:t>
            </a:r>
          </a:p>
          <a:p>
            <a:endParaRPr lang="fr-FR" dirty="0" smtClean="0"/>
          </a:p>
          <a:p>
            <a:r>
              <a:rPr lang="fr-FR" dirty="0" smtClean="0"/>
              <a:t>Toutes les transformations utilisent Vector3</a:t>
            </a:r>
          </a:p>
          <a:p>
            <a:endParaRPr lang="fr-FR" dirty="0" smtClean="0"/>
          </a:p>
          <a:p>
            <a:r>
              <a:rPr lang="fr-FR" dirty="0" smtClean="0"/>
              <a:t>Important de bien se repérer dans l’espace</a:t>
            </a:r>
          </a:p>
          <a:p>
            <a:endParaRPr lang="fr-FR" dirty="0" smtClean="0"/>
          </a:p>
          <a:p>
            <a:r>
              <a:rPr lang="fr-FR" dirty="0" smtClean="0"/>
              <a:t>Utilisation de </a:t>
            </a:r>
            <a:r>
              <a:rPr lang="fr-FR" dirty="0" err="1" smtClean="0"/>
              <a:t>float</a:t>
            </a:r>
            <a:r>
              <a:rPr lang="fr-FR" dirty="0" smtClean="0"/>
              <a:t> pour plus de rapidité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de recherche/prototypage - Visualisation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70736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Ajout de la caméra OVR appliquant Barrel </a:t>
            </a:r>
            <a:r>
              <a:rPr lang="fr-FR" dirty="0" err="1" smtClean="0"/>
              <a:t>Distortion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Script fourni à modifier pour adapter convenablement</a:t>
            </a:r>
            <a:endParaRPr lang="fr-FR" dirty="0"/>
          </a:p>
        </p:txBody>
      </p:sp>
      <p:pic>
        <p:nvPicPr>
          <p:cNvPr id="1026" name="Picture 2" descr="D:\Cours\2013-2014 DUT INFORMATIQUE\Stage\Stage Observatoire Oculus\Rapport\Images\PlanetO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752733" cy="297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cxnSp>
        <p:nvCxnSpPr>
          <p:cNvPr id="8" name="Connecteur droit 7"/>
          <p:cNvCxnSpPr>
            <a:stCxn id="1026" idx="0"/>
            <a:endCxn id="1026" idx="2"/>
          </p:cNvCxnSpPr>
          <p:nvPr/>
        </p:nvCxnSpPr>
        <p:spPr>
          <a:xfrm>
            <a:off x="4572103" y="2132856"/>
            <a:ext cx="0" cy="29718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588224" y="2132856"/>
            <a:ext cx="0" cy="29523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de recherche/prototypage – Génération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Génération d’objets purement par script : </a:t>
            </a:r>
          </a:p>
          <a:p>
            <a:pPr lvl="1"/>
            <a:r>
              <a:rPr lang="fr-FR" dirty="0" smtClean="0"/>
              <a:t>Liste de vecteurs pour les arêtes</a:t>
            </a:r>
          </a:p>
          <a:p>
            <a:pPr lvl="1"/>
            <a:r>
              <a:rPr lang="fr-FR" dirty="0" smtClean="0"/>
              <a:t>Liste de triangle pour relier ces arêtes</a:t>
            </a:r>
          </a:p>
          <a:p>
            <a:endParaRPr lang="fr-FR" dirty="0" smtClean="0"/>
          </a:p>
          <a:p>
            <a:r>
              <a:rPr lang="fr-FR" dirty="0" smtClean="0"/>
              <a:t>Sauvegarde </a:t>
            </a:r>
            <a:r>
              <a:rPr lang="fr-FR" dirty="0" smtClean="0"/>
              <a:t> d’un objet créé en tant que préfab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Réutilisation </a:t>
            </a:r>
            <a:r>
              <a:rPr lang="fr-FR" dirty="0" smtClean="0"/>
              <a:t>d’un </a:t>
            </a:r>
            <a:r>
              <a:rPr lang="fr-FR" dirty="0" smtClean="0"/>
              <a:t>préfab modifié (taille, coordonnées)</a:t>
            </a:r>
          </a:p>
          <a:p>
            <a:endParaRPr lang="fr-FR" dirty="0" smtClean="0"/>
          </a:p>
          <a:p>
            <a:r>
              <a:rPr lang="fr-FR" dirty="0" smtClean="0"/>
              <a:t>Coordonnées modifiables en temps réel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83224" cy="365760"/>
          </a:xfrm>
        </p:spPr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Observatoire Astronomique de Strasbourg</a:t>
            </a:r>
          </a:p>
          <a:p>
            <a:endParaRPr lang="fr-FR" dirty="0" smtClean="0"/>
          </a:p>
          <a:p>
            <a:r>
              <a:rPr lang="fr-FR" dirty="0" smtClean="0"/>
              <a:t>Chargé d’histoire : inauguré en 1881, riche patrimoine d’instruments et d’ancien ouvrages</a:t>
            </a:r>
          </a:p>
          <a:p>
            <a:endParaRPr lang="fr-FR" dirty="0" smtClean="0"/>
          </a:p>
          <a:p>
            <a:r>
              <a:rPr lang="fr-FR" dirty="0" smtClean="0"/>
              <a:t>Unité mixte de recherche entre Université et CNRS</a:t>
            </a:r>
          </a:p>
          <a:p>
            <a:endParaRPr lang="fr-FR" dirty="0" smtClean="0"/>
          </a:p>
          <a:p>
            <a:r>
              <a:rPr lang="fr-FR" dirty="0" smtClean="0"/>
              <a:t>Structuré en </a:t>
            </a:r>
            <a:r>
              <a:rPr lang="fr-FR" b="1" dirty="0" smtClean="0"/>
              <a:t>trois équipes de recherche </a:t>
            </a:r>
            <a:r>
              <a:rPr lang="fr-FR" dirty="0" smtClean="0"/>
              <a:t>et deux services d’observation de l’Institut National des Sciences de l’Univers (INSU)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 descr="D:\Cours\2013-2014 DUT INFORMATIQUE\Stage\Stage Observatoire Oculus\Rapport\Images\Observato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84784"/>
            <a:ext cx="1368152" cy="12084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de recherche/prototypage - Génération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Après </a:t>
            </a:r>
            <a:r>
              <a:rPr lang="fr-FR" dirty="0" smtClean="0"/>
              <a:t>création du </a:t>
            </a:r>
            <a:r>
              <a:rPr lang="fr-FR" dirty="0" smtClean="0"/>
              <a:t>cube et placement au hasard :</a:t>
            </a:r>
            <a:endParaRPr lang="fr-FR" dirty="0"/>
          </a:p>
        </p:txBody>
      </p:sp>
      <p:pic>
        <p:nvPicPr>
          <p:cNvPr id="2050" name="Picture 2" descr="D:\Cours\2013-2014 DUT INFORMATIQUE\Stage\Stage Observatoire Oculus\Rapport\Images\Rando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536504" cy="36164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de recherche/prototypage - GUI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275312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Interface </a:t>
            </a:r>
            <a:r>
              <a:rPr lang="en-GB" dirty="0" err="1" smtClean="0"/>
              <a:t>utilisateur</a:t>
            </a:r>
            <a:r>
              <a:rPr lang="en-GB" dirty="0" smtClean="0"/>
              <a:t> via GUI</a:t>
            </a:r>
            <a:r>
              <a:rPr lang="fr-FR" dirty="0" smtClean="0"/>
              <a:t> </a:t>
            </a:r>
            <a:r>
              <a:rPr lang="fr-FR" dirty="0" err="1" smtClean="0"/>
              <a:t>UnityEngine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Doubler les parties de GUI pour la réalité virtuelle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Conversion nécessaire en </a:t>
            </a:r>
            <a:r>
              <a:rPr lang="fr-FR" dirty="0" err="1" smtClean="0"/>
              <a:t>float</a:t>
            </a:r>
            <a:endParaRPr lang="fr-FR" dirty="0" smtClean="0"/>
          </a:p>
          <a:p>
            <a:pPr lvl="2"/>
            <a:r>
              <a:rPr lang="fr-FR" dirty="0" smtClean="0"/>
              <a:t>API utilisant les </a:t>
            </a:r>
            <a:r>
              <a:rPr lang="fr-FR" dirty="0" err="1" smtClean="0"/>
              <a:t>floats</a:t>
            </a:r>
            <a:r>
              <a:rPr lang="fr-FR" dirty="0" smtClean="0"/>
              <a:t> </a:t>
            </a:r>
            <a:r>
              <a:rPr lang="fr-FR" dirty="0" smtClean="0"/>
              <a:t>car plus grand rapidité de traitement</a:t>
            </a:r>
            <a:endParaRPr lang="fr-FR" dirty="0" smtClean="0"/>
          </a:p>
        </p:txBody>
      </p:sp>
      <p:pic>
        <p:nvPicPr>
          <p:cNvPr id="3075" name="Picture 3" descr="D:\Cours\2013-2014 DUT INFORMATIQUE\Stage\Stage Observatoire Oculus\Rapport\Images\SaisieCub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506811" cy="22753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de recherche/prototypage - Transformation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555232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Visualisation de fonctions 2D :</a:t>
            </a:r>
          </a:p>
          <a:p>
            <a:pPr lvl="1"/>
            <a:r>
              <a:rPr lang="fr-FR" dirty="0" smtClean="0"/>
              <a:t>Utilisation </a:t>
            </a:r>
            <a:r>
              <a:rPr lang="fr-FR" dirty="0" err="1" smtClean="0"/>
              <a:t>UnityEngine.ParticleSystem</a:t>
            </a:r>
            <a:endParaRPr lang="fr-FR" dirty="0" smtClean="0"/>
          </a:p>
          <a:p>
            <a:pPr lvl="1"/>
            <a:r>
              <a:rPr lang="fr-FR" dirty="0" smtClean="0"/>
              <a:t>1 particule = coordonnées précises et uniques</a:t>
            </a:r>
          </a:p>
          <a:p>
            <a:pPr lvl="1"/>
            <a:r>
              <a:rPr lang="fr-FR" dirty="0" smtClean="0"/>
              <a:t>Application de la fonction à chaque particule</a:t>
            </a:r>
            <a:endParaRPr lang="fr-FR" dirty="0"/>
          </a:p>
        </p:txBody>
      </p:sp>
      <p:pic>
        <p:nvPicPr>
          <p:cNvPr id="4098" name="Picture 2" descr="D:\Cours\2013-2014 DUT INFORMATIQUE\Stage\Stage Observatoire Oculus\Rapport\Images\SinusF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176464" cy="26817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de recherche/prototypage - Transformation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Visualisation de fonctions 3D : </a:t>
            </a:r>
          </a:p>
          <a:p>
            <a:pPr lvl="1"/>
            <a:r>
              <a:rPr lang="fr-FR" dirty="0" smtClean="0"/>
              <a:t>Même principe mais en utilisant coordonnées X et Z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Animation grâce à la variable </a:t>
            </a:r>
            <a:r>
              <a:rPr lang="fr-FR" dirty="0" err="1" smtClean="0"/>
              <a:t>time.DeltaTime</a:t>
            </a:r>
            <a:endParaRPr lang="fr-FR" dirty="0"/>
          </a:p>
        </p:txBody>
      </p:sp>
      <p:pic>
        <p:nvPicPr>
          <p:cNvPr id="5123" name="Picture 3" descr="D:\Cours\2013-2014 DUT INFORMATIQUE\Stage\Stage Observatoire Oculus\Rapport\Images\SinusFunction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392488" cy="310927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de recherche/prototypage - Synthèse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Créer des objets suivant une trajectoire elliptique via un script</a:t>
            </a:r>
          </a:p>
          <a:p>
            <a:r>
              <a:rPr lang="fr-FR" dirty="0" smtClean="0"/>
              <a:t>Formule d’une ellipse :</a:t>
            </a:r>
          </a:p>
          <a:p>
            <a:pPr lvl="1"/>
            <a:r>
              <a:rPr lang="fr-FR" dirty="0" smtClean="0"/>
              <a:t>Axes modifiables</a:t>
            </a:r>
          </a:p>
          <a:p>
            <a:pPr lvl="1"/>
            <a:r>
              <a:rPr lang="fr-FR" dirty="0" smtClean="0"/>
              <a:t>Centre modifiable</a:t>
            </a:r>
          </a:p>
          <a:p>
            <a:pPr lvl="1"/>
            <a:endParaRPr lang="fr-FR" dirty="0" smtClean="0"/>
          </a:p>
        </p:txBody>
      </p:sp>
      <p:pic>
        <p:nvPicPr>
          <p:cNvPr id="6146" name="Picture 2" descr="D:\Cours\2013-2014 DUT INFORMATIQUE\Stage\Stage Observatoire Oculus\Rapport\Images\Elli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5265261" cy="26686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Utiliser les services et les données déjà existantes  comme par exemple </a:t>
            </a:r>
            <a:r>
              <a:rPr lang="fr-FR" dirty="0" err="1" smtClean="0"/>
              <a:t>HEALpix</a:t>
            </a:r>
            <a:r>
              <a:rPr lang="fr-FR" dirty="0" smtClean="0"/>
              <a:t> </a:t>
            </a:r>
            <a:r>
              <a:rPr lang="fr-FR" dirty="0" smtClean="0"/>
              <a:t>d’Aladin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Visualiser des bases de données</a:t>
            </a:r>
          </a:p>
          <a:p>
            <a:endParaRPr lang="fr-FR" dirty="0" smtClean="0"/>
          </a:p>
          <a:p>
            <a:r>
              <a:rPr lang="fr-FR" dirty="0" smtClean="0"/>
              <a:t>Intégrer la réalité virtuelle à un logiciel existant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6" name="Picture 2" descr="D:\Cours\2013-2014 DUT INFORMATIQUE\Stage\Stage Observatoire Oculus\Rapport\Images\healpixGridRefin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3347864" cy="124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Aucune application du CDS n’étant écrite en C#, il y avait plusieurs solutions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Solution 1 : Réécrire la bibliothèque en C#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Solution 2 : Utiliser la JNI pour lier les deux langages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Solution 3 : Transformer la bibliothèque existante en .dll pour pouvoir s’en servir en C# </a:t>
            </a:r>
          </a:p>
        </p:txBody>
      </p:sp>
      <p:sp>
        <p:nvSpPr>
          <p:cNvPr id="8" name="Multiplier 7"/>
          <p:cNvSpPr/>
          <p:nvPr/>
        </p:nvSpPr>
        <p:spPr>
          <a:xfrm>
            <a:off x="6084168" y="2924944"/>
            <a:ext cx="360040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7308304" y="3861048"/>
            <a:ext cx="360040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23928" y="3356992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139952" y="3284984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>
            <a:off x="1187624" y="5517232"/>
            <a:ext cx="936104" cy="432048"/>
          </a:xfrm>
          <a:prstGeom prst="bentConnector3">
            <a:avLst>
              <a:gd name="adj1" fmla="val -6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339752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Solution choisie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IKVM : .jar -&gt; .dll</a:t>
            </a:r>
          </a:p>
          <a:p>
            <a:endParaRPr lang="fr-FR" dirty="0" smtClean="0"/>
          </a:p>
          <a:p>
            <a:r>
              <a:rPr lang="fr-FR" dirty="0" smtClean="0"/>
              <a:t>Placer .dll + fichiers sources de IKVM dans le dossier </a:t>
            </a:r>
            <a:r>
              <a:rPr lang="fr-FR" dirty="0" err="1" smtClean="0"/>
              <a:t>Assets</a:t>
            </a:r>
            <a:r>
              <a:rPr lang="fr-FR" dirty="0" smtClean="0"/>
              <a:t> de </a:t>
            </a:r>
            <a:r>
              <a:rPr lang="fr-FR" dirty="0" err="1" smtClean="0"/>
              <a:t>Unity</a:t>
            </a:r>
            <a:r>
              <a:rPr lang="fr-FR" dirty="0" smtClean="0"/>
              <a:t> qui seront compilés en temps réel</a:t>
            </a:r>
          </a:p>
          <a:p>
            <a:endParaRPr lang="fr-FR" dirty="0" smtClean="0"/>
          </a:p>
          <a:p>
            <a:r>
              <a:rPr lang="fr-FR" dirty="0" smtClean="0"/>
              <a:t>Utilisation des objets du .dll comme s’ils étaient naturellement codés en C#</a:t>
            </a:r>
          </a:p>
          <a:p>
            <a:endParaRPr lang="fr-FR" dirty="0" smtClean="0"/>
          </a:p>
          <a:p>
            <a:r>
              <a:rPr lang="fr-FR" dirty="0" smtClean="0"/>
              <a:t>Pas d’import ou </a:t>
            </a:r>
            <a:r>
              <a:rPr lang="fr-FR" dirty="0" err="1" smtClean="0"/>
              <a:t>using</a:t>
            </a:r>
            <a:r>
              <a:rPr lang="fr-FR" dirty="0" smtClean="0"/>
              <a:t> à ajouter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Idée: Utiliser </a:t>
            </a:r>
            <a:r>
              <a:rPr lang="fr-FR" dirty="0" err="1" smtClean="0"/>
              <a:t>HEALPix</a:t>
            </a:r>
            <a:r>
              <a:rPr lang="fr-FR" dirty="0" smtClean="0"/>
              <a:t> dans </a:t>
            </a:r>
            <a:r>
              <a:rPr lang="fr-FR" dirty="0" err="1" smtClean="0"/>
              <a:t>Unity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Impossible dans </a:t>
            </a:r>
            <a:r>
              <a:rPr lang="fr-FR" dirty="0" err="1" smtClean="0"/>
              <a:t>Unity</a:t>
            </a:r>
            <a:r>
              <a:rPr lang="fr-FR" dirty="0" smtClean="0"/>
              <a:t> car le maillage des objets n’est pas modifiable</a:t>
            </a:r>
          </a:p>
          <a:p>
            <a:endParaRPr lang="fr-FR" dirty="0" smtClean="0"/>
          </a:p>
          <a:p>
            <a:r>
              <a:rPr lang="fr-FR" dirty="0" smtClean="0"/>
              <a:t>Solution: créer des objets 3D sur mesure pour rendre utilisable la technologie </a:t>
            </a:r>
            <a:r>
              <a:rPr lang="fr-FR" dirty="0" err="1" smtClean="0"/>
              <a:t>HEALPix</a:t>
            </a:r>
            <a:r>
              <a:rPr lang="fr-FR" dirty="0" smtClean="0"/>
              <a:t> (des morceaux de sphères)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43264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Fin du </a:t>
            </a:r>
            <a:r>
              <a:rPr lang="fr-FR" dirty="0" smtClean="0"/>
              <a:t>stage : </a:t>
            </a:r>
            <a:r>
              <a:rPr lang="fr-FR" dirty="0" smtClean="0"/>
              <a:t>Création d’une </a:t>
            </a:r>
            <a:r>
              <a:rPr lang="fr-FR" dirty="0" smtClean="0"/>
              <a:t>galerie de photos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Génération d’objets avec </a:t>
            </a:r>
            <a:r>
              <a:rPr lang="fr-FR" dirty="0" err="1" smtClean="0"/>
              <a:t>Unity</a:t>
            </a:r>
            <a:r>
              <a:rPr lang="fr-FR" dirty="0" smtClean="0"/>
              <a:t> pour créer un musée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Afficher des images HD d’objets célestes choisis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Permettre à l’utilisateur de se déplacer à travers la galerie avec l’Oculus Rift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L’observatoire a pour mission de contribuer aux progrès de la connaissance par 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L’acquisition des données d’observation</a:t>
            </a:r>
          </a:p>
          <a:p>
            <a:pPr lvl="1"/>
            <a:r>
              <a:rPr lang="fr-FR" dirty="0" smtClean="0"/>
              <a:t>L’élaboration des outils théoriques nécessaires</a:t>
            </a:r>
          </a:p>
          <a:p>
            <a:endParaRPr lang="fr-FR" dirty="0" smtClean="0"/>
          </a:p>
          <a:p>
            <a:r>
              <a:rPr lang="fr-FR" dirty="0" smtClean="0"/>
              <a:t>Egalement chargé :</a:t>
            </a:r>
          </a:p>
          <a:p>
            <a:pPr lvl="1"/>
            <a:r>
              <a:rPr lang="fr-FR" dirty="0" smtClean="0"/>
              <a:t>d’assurer la formation des étudiants et du personnel de recherche</a:t>
            </a:r>
          </a:p>
          <a:p>
            <a:pPr lvl="1"/>
            <a:r>
              <a:rPr lang="fr-FR" dirty="0" smtClean="0"/>
              <a:t>d’assurer la diffusion des connaissances</a:t>
            </a:r>
          </a:p>
          <a:p>
            <a:pPr lvl="1"/>
            <a:r>
              <a:rPr lang="fr-FR" dirty="0" smtClean="0"/>
              <a:t>de prendre part à des activités de coopération internationale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555232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Aperçus de la galerie :</a:t>
            </a:r>
          </a:p>
          <a:p>
            <a:endParaRPr lang="fr-FR" dirty="0"/>
          </a:p>
        </p:txBody>
      </p:sp>
      <p:pic>
        <p:nvPicPr>
          <p:cNvPr id="7170" name="Picture 2" descr="D:\Cours\2013-2014 DUT INFORMATIQUE\Stage\Stage Observatoire Oculus\Rapport\Images\Galerie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04656" cy="3688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Adaptation aux services et aux données du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7075512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D:\Cours\2013-2014 DUT INFORMATIQUE\Stage\Stage Observatoire Oculus\Rapport\Images\Gql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01980" cy="463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Situation d’un précurseur vis-à-vis de l’utilisation de l’Oculus Rift au CDS</a:t>
            </a:r>
          </a:p>
          <a:p>
            <a:endParaRPr lang="fr-FR" dirty="0" smtClean="0"/>
          </a:p>
          <a:p>
            <a:r>
              <a:rPr lang="fr-FR" dirty="0" smtClean="0"/>
              <a:t>Première approche </a:t>
            </a:r>
            <a:r>
              <a:rPr lang="fr-FR" smtClean="0"/>
              <a:t>de </a:t>
            </a:r>
            <a:r>
              <a:rPr lang="fr-FR" smtClean="0"/>
              <a:t>l’Oculus Rift </a:t>
            </a:r>
            <a:r>
              <a:rPr lang="fr-FR" dirty="0" smtClean="0"/>
              <a:t>faite pour le CDS</a:t>
            </a:r>
          </a:p>
          <a:p>
            <a:endParaRPr lang="fr-FR" dirty="0" smtClean="0"/>
          </a:p>
          <a:p>
            <a:r>
              <a:rPr lang="fr-FR" dirty="0" smtClean="0"/>
              <a:t>Recherches à poursuivre en particulier vis-à-vis de l’adaptation de la réalité virtuelle à un logiciel existant</a:t>
            </a:r>
          </a:p>
          <a:p>
            <a:pPr lvl="1"/>
            <a:r>
              <a:rPr lang="fr-FR" dirty="0" smtClean="0"/>
              <a:t>Des stagiaires ont débuté ce travail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Possibilité de créer des applications 3D simples comme le musée ou encore un système d’objets mouvants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Stage de R/D correspondant à mon choix de poursuite d’études</a:t>
            </a:r>
          </a:p>
          <a:p>
            <a:endParaRPr lang="fr-FR" dirty="0" smtClean="0"/>
          </a:p>
          <a:p>
            <a:r>
              <a:rPr lang="fr-FR" dirty="0" smtClean="0"/>
              <a:t>Sujet vraiment intéressant et peu commun</a:t>
            </a:r>
          </a:p>
          <a:p>
            <a:endParaRPr lang="fr-FR" dirty="0" smtClean="0"/>
          </a:p>
          <a:p>
            <a:r>
              <a:rPr lang="fr-FR" dirty="0" smtClean="0"/>
              <a:t>Vue de l’intérieur d’un laboratoire de recherche</a:t>
            </a:r>
          </a:p>
          <a:p>
            <a:endParaRPr lang="fr-FR" dirty="0" smtClean="0"/>
          </a:p>
          <a:p>
            <a:r>
              <a:rPr lang="fr-FR" dirty="0" smtClean="0"/>
              <a:t>Ambiance très agréable et cadre de travail idéal</a:t>
            </a:r>
          </a:p>
          <a:p>
            <a:endParaRPr lang="fr-FR" dirty="0" smtClean="0"/>
          </a:p>
          <a:p>
            <a:r>
              <a:rPr lang="fr-FR" dirty="0" smtClean="0"/>
              <a:t>Très bonne expérience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Avez-vous des questions 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3 équipes de recherche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Galaxies :  étude de la formation et de l’évolution des galaxies ainsi que de la dynamique des étoiles et de la matière noire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Hautes Energies : s’intéresse aux sources galactiques et extragalactiques émettrices en rayons 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Centre de Données astronomiques de Strasbourg: équipe de recherche et service d’observation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l’entreprise -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Créé en 1972 – Actuellement 33 personnes</a:t>
            </a:r>
          </a:p>
          <a:p>
            <a:endParaRPr lang="fr-FR" dirty="0" smtClean="0"/>
          </a:p>
          <a:p>
            <a:r>
              <a:rPr lang="fr-FR" dirty="0" smtClean="0"/>
              <a:t>Héberge la base données de référence mondiale pour l’identification d’objets astronomiques</a:t>
            </a:r>
          </a:p>
          <a:p>
            <a:endParaRPr lang="fr-FR" dirty="0" smtClean="0"/>
          </a:p>
          <a:p>
            <a:r>
              <a:rPr lang="fr-FR" dirty="0" smtClean="0"/>
              <a:t>Ses missions : </a:t>
            </a:r>
          </a:p>
          <a:p>
            <a:pPr lvl="1"/>
            <a:r>
              <a:rPr lang="fr-FR" dirty="0" smtClean="0"/>
              <a:t>Rassembler des informations sous forme informatisée</a:t>
            </a:r>
          </a:p>
          <a:p>
            <a:pPr lvl="1"/>
            <a:r>
              <a:rPr lang="fr-FR" dirty="0" smtClean="0"/>
              <a:t>Mettre à jour ces données en </a:t>
            </a:r>
            <a:r>
              <a:rPr lang="fr-FR" dirty="0" smtClean="0"/>
              <a:t>les </a:t>
            </a:r>
            <a:r>
              <a:rPr lang="fr-FR" dirty="0" smtClean="0"/>
              <a:t>comparant</a:t>
            </a:r>
          </a:p>
          <a:p>
            <a:pPr lvl="1"/>
            <a:r>
              <a:rPr lang="fr-FR" dirty="0" smtClean="0"/>
              <a:t>Distribuer ces données à la communauté internationale</a:t>
            </a:r>
          </a:p>
          <a:p>
            <a:pPr lvl="1"/>
            <a:r>
              <a:rPr lang="fr-FR" dirty="0" smtClean="0"/>
              <a:t>Mener des recherches en utilisant ces données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l’entreprise - CDS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3 services proposés:</a:t>
            </a:r>
          </a:p>
          <a:p>
            <a:pPr lvl="1"/>
            <a:r>
              <a:rPr lang="fr-FR" dirty="0" err="1" smtClean="0"/>
              <a:t>Simbad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Base de données de référence  pour la bibliographie des objets astronomiques situés hors système solaire. </a:t>
            </a:r>
          </a:p>
          <a:p>
            <a:pPr lvl="2"/>
            <a:r>
              <a:rPr lang="fr-FR" dirty="0" smtClean="0"/>
              <a:t>7 millions d’objets cross-matchés parmi 18 millions d’identifiants</a:t>
            </a:r>
          </a:p>
          <a:p>
            <a:pPr lvl="1"/>
            <a:r>
              <a:rPr lang="fr-FR" dirty="0" err="1" smtClean="0"/>
              <a:t>VizieR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Base de données qui regroupe plus de 11 000 catalogues d’objets célestes constitués de données relevées pendant des missions</a:t>
            </a:r>
          </a:p>
          <a:p>
            <a:pPr lvl="1"/>
            <a:r>
              <a:rPr lang="fr-FR" dirty="0" smtClean="0"/>
              <a:t>Aladin : </a:t>
            </a:r>
          </a:p>
          <a:p>
            <a:pPr lvl="2"/>
            <a:r>
              <a:rPr lang="fr-FR" dirty="0" smtClean="0"/>
              <a:t>Atlas interactif du ciel permettant de visualiser des images astronomiques</a:t>
            </a:r>
          </a:p>
        </p:txBody>
      </p:sp>
      <p:pic>
        <p:nvPicPr>
          <p:cNvPr id="2050" name="Picture 2" descr="D:\Cours\2013-2014 DUT INFORMATIQUE\Stage\Stage Observatoire Oculus\Rapport\Images\ServicesC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66294" cy="86972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stage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27240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points-clés du stage 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Evaluation </a:t>
            </a:r>
            <a:r>
              <a:rPr lang="fr-FR" dirty="0" smtClean="0"/>
              <a:t>du potentiel </a:t>
            </a:r>
            <a:r>
              <a:rPr lang="fr-FR" dirty="0" smtClean="0"/>
              <a:t>de l’Oculus </a:t>
            </a:r>
            <a:r>
              <a:rPr lang="fr-FR" dirty="0" smtClean="0"/>
              <a:t>Rift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Etude des technologies </a:t>
            </a:r>
            <a:r>
              <a:rPr lang="fr-FR" dirty="0" smtClean="0"/>
              <a:t>liées (langages, logiciels…)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Etude de la faisabilité et de la crédibilité de certains </a:t>
            </a:r>
            <a:r>
              <a:rPr lang="fr-FR" dirty="0" smtClean="0"/>
              <a:t>sujets </a:t>
            </a:r>
            <a:r>
              <a:rPr lang="fr-FR" dirty="0" smtClean="0"/>
              <a:t>dans le domaine éducatif et professionnel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283424" cy="365760"/>
          </a:xfrm>
        </p:spPr>
        <p:txBody>
          <a:bodyPr/>
          <a:lstStyle/>
          <a:p>
            <a:r>
              <a:rPr lang="fr-FR" smtClean="0"/>
              <a:t>DA ROCHA Joffrey - 2014 - IUT Nancy Charlemagne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déroulement du stage en 3 étapes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Découverte du Kit et étude de sa </a:t>
            </a:r>
            <a:r>
              <a:rPr lang="fr-FR" dirty="0" smtClean="0"/>
              <a:t>technologie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Phase de recherche, essai et prototypage au fur et à </a:t>
            </a:r>
            <a:r>
              <a:rPr lang="fr-FR" dirty="0" smtClean="0"/>
              <a:t>mesure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Réflexion sur l’utilisation à l’observatoire et adaptabilité à la technologie déjà utilisée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Découverte du Kit – Présentation du Rift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fr-FR" dirty="0" smtClean="0"/>
              <a:t>DA ROCHA Joffrey - 2014 - IUT Nancy Charlemagne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2408-EC7E-4070-915F-A70827DE3E6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Créé en 2012 par la société Oculus VR</a:t>
            </a:r>
          </a:p>
          <a:p>
            <a:endParaRPr lang="fr-FR" dirty="0" smtClean="0"/>
          </a:p>
          <a:p>
            <a:r>
              <a:rPr lang="fr-FR" dirty="0" smtClean="0"/>
              <a:t>La partie matérielle :</a:t>
            </a:r>
          </a:p>
          <a:p>
            <a:pPr lvl="1"/>
            <a:r>
              <a:rPr lang="fr-FR" dirty="0" smtClean="0"/>
              <a:t>Masque </a:t>
            </a:r>
            <a:r>
              <a:rPr lang="fr-FR" dirty="0" smtClean="0"/>
              <a:t>composé d’un écran 1280*800 et de deux lentilles donc 640*800 par œil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Simple deuxième écran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Illusion créée par les lentilles déformantes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 descr="D:\Cours\2013-2014 DUT INFORMATIQUE\Stage\Stage Observatoire Oculus\Rapport\Images\Oculu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341730" cy="6651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1245</TotalTime>
  <Words>1601</Words>
  <Application>Microsoft Office PowerPoint</Application>
  <PresentationFormat>Affichage à l'écran (4:3)</PresentationFormat>
  <Paragraphs>333</Paragraphs>
  <Slides>34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Civil</vt:lpstr>
      <vt:lpstr>Réalité Virtuelle appliquée aux services et aux données du CDS</vt:lpstr>
      <vt:lpstr>Présentation de l’entreprise</vt:lpstr>
      <vt:lpstr>Présentation de l’entreprise</vt:lpstr>
      <vt:lpstr>Présentation de l’entreprise</vt:lpstr>
      <vt:lpstr>Présentation de l’entreprise - CDS</vt:lpstr>
      <vt:lpstr>Présentation de l’entreprise - CDS</vt:lpstr>
      <vt:lpstr>Présentation du stage</vt:lpstr>
      <vt:lpstr>Diapositive 8</vt:lpstr>
      <vt:lpstr>Découverte du Kit – Présentation du Rift</vt:lpstr>
      <vt:lpstr>Découverte du Kit – Partie logicielle</vt:lpstr>
      <vt:lpstr>Découverte du Kit – Langages envisagés</vt:lpstr>
      <vt:lpstr>Découverte du Kit - Unity</vt:lpstr>
      <vt:lpstr>Découverte du Kit - Unity</vt:lpstr>
      <vt:lpstr>Découverte du Kit - Unity</vt:lpstr>
      <vt:lpstr>Découverte du Kit – Unity </vt:lpstr>
      <vt:lpstr>Phase de recherche/prototypage – Création Unity</vt:lpstr>
      <vt:lpstr>Phase de recherche/prototypage – Premiers scripts</vt:lpstr>
      <vt:lpstr>Phase de recherche/prototypage - Visualisation</vt:lpstr>
      <vt:lpstr>Phase de recherche/prototypage – Génération</vt:lpstr>
      <vt:lpstr>Phase de recherche/prototypage - Génération</vt:lpstr>
      <vt:lpstr>Phase de recherche/prototypage - GUI</vt:lpstr>
      <vt:lpstr>Phase de recherche/prototypage - Transformation</vt:lpstr>
      <vt:lpstr>Phase de recherche/prototypage - Transformation</vt:lpstr>
      <vt:lpstr>Phase de recherche/prototypage - Synthèse</vt:lpstr>
      <vt:lpstr>Adaptation aux services et aux données du CDS</vt:lpstr>
      <vt:lpstr>Adaptation aux services et aux données du CDS</vt:lpstr>
      <vt:lpstr>Adaptation aux services et aux données du CDS</vt:lpstr>
      <vt:lpstr>Adaptation aux services et aux données du CDS</vt:lpstr>
      <vt:lpstr>Adaptation aux services et aux données du CDS</vt:lpstr>
      <vt:lpstr>Adaptation aux services et aux données du CDS</vt:lpstr>
      <vt:lpstr>Adaptation aux services et aux données du CDS</vt:lpstr>
      <vt:lpstr>Conclusion</vt:lpstr>
      <vt:lpstr>Conclusion</vt:lpstr>
      <vt:lpstr>MERCI POUR VOTRE ATTENTION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Réalité Virtuelle appliquée aux services et aux données du CDS</dc:title>
  <dc:creator>Joffrey DA ROCHA</dc:creator>
  <cp:lastModifiedBy>Joffrey DA ROCHA</cp:lastModifiedBy>
  <cp:revision>110</cp:revision>
  <dcterms:created xsi:type="dcterms:W3CDTF">2014-06-10T07:14:16Z</dcterms:created>
  <dcterms:modified xsi:type="dcterms:W3CDTF">2014-06-18T14:44:08Z</dcterms:modified>
</cp:coreProperties>
</file>