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82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73" r:id="rId6"/>
    <p:sldId id="274" r:id="rId7"/>
    <p:sldId id="260" r:id="rId8"/>
    <p:sldId id="275" r:id="rId9"/>
    <p:sldId id="261" r:id="rId10"/>
    <p:sldId id="276" r:id="rId11"/>
    <p:sldId id="277" r:id="rId12"/>
    <p:sldId id="278" r:id="rId13"/>
    <p:sldId id="279" r:id="rId14"/>
    <p:sldId id="296" r:id="rId15"/>
    <p:sldId id="262" r:id="rId16"/>
    <p:sldId id="281" r:id="rId17"/>
    <p:sldId id="283" r:id="rId18"/>
    <p:sldId id="285" r:id="rId19"/>
    <p:sldId id="287" r:id="rId20"/>
    <p:sldId id="288" r:id="rId21"/>
    <p:sldId id="290" r:id="rId22"/>
    <p:sldId id="289" r:id="rId23"/>
    <p:sldId id="292" r:id="rId24"/>
    <p:sldId id="263" r:id="rId25"/>
    <p:sldId id="265" r:id="rId26"/>
    <p:sldId id="266" r:id="rId27"/>
    <p:sldId id="293" r:id="rId28"/>
    <p:sldId id="294" r:id="rId29"/>
    <p:sldId id="295" r:id="rId30"/>
    <p:sldId id="267" r:id="rId31"/>
    <p:sldId id="269" r:id="rId32"/>
    <p:sldId id="270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E8E06-B876-448F-B832-1A384FF2EFC8}" type="datetimeFigureOut">
              <a:rPr lang="fr-FR" smtClean="0"/>
              <a:t>13/06/2015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D2650-2AC7-438E-8E1F-33B8A55339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439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D2650-2AC7-438E-8E1F-33B8A55339B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033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Tu peux éventuellement</a:t>
            </a:r>
            <a:r>
              <a:rPr lang="fr-FR" baseline="0" dirty="0" smtClean="0"/>
              <a:t> mettre un titre pour que le bandeau ne fasse pas vide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D2650-2AC7-438E-8E1F-33B8A55339B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0340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E089-6FAC-4C44-85A3-B4FB167ED0FD}" type="datetime1">
              <a:rPr lang="fr-FR" smtClean="0"/>
              <a:t>13/06/2015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New Bibliographical Feature for SIMBAD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89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250B-94F3-47F7-9FEA-FD201F40BA42}" type="datetime1">
              <a:rPr lang="fr-FR" smtClean="0"/>
              <a:t>13/06/2015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New Bibliographical Feature for SIMBAD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97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8E89-8EB6-4115-9042-11724E5AE08D}" type="datetime1">
              <a:rPr lang="fr-FR" smtClean="0"/>
              <a:t>13/06/2015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New Bibliographical Feature for SIMBAD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61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0DF5-4EA2-44A5-ACD0-D65A410E134C}" type="datetime1">
              <a:rPr lang="fr-FR" smtClean="0"/>
              <a:t>13/06/2015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New Bibliographical Feature for SIMBAD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11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3FF3-9DA0-47BA-BFD5-FBD5EE84BAC0}" type="datetime1">
              <a:rPr lang="fr-FR" smtClean="0"/>
              <a:t>13/06/2015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New Bibliographical Feature for SIMBAD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660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7577-B473-4674-BBAC-01A1091DC2CE}" type="datetime1">
              <a:rPr lang="fr-FR" smtClean="0"/>
              <a:t>13/06/2015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New Bibliographical Feature for SIMBAD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269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C80E-7C2C-4D12-99E3-ACF20BE8653E}" type="datetime1">
              <a:rPr lang="fr-FR" smtClean="0"/>
              <a:t>13/06/2015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New Bibliographical Feature for SIMBAD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620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B3D7E-4571-492D-B034-3F5860FE6CE4}" type="datetime1">
              <a:rPr lang="fr-FR" smtClean="0"/>
              <a:t>13/06/2015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New Bibliographical Feature for SIMBAD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54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0F6FE-4692-4F90-8BF1-75804C473C8C}" type="datetime1">
              <a:rPr lang="fr-FR" smtClean="0"/>
              <a:t>13/06/2015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New Bibliographical Feature for SIMBAD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54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CFBD-21AC-43B8-9675-8FCE5F59DC73}" type="datetime1">
              <a:rPr lang="fr-FR" smtClean="0"/>
              <a:t>13/06/2015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New Bibliographical Feature for SIMBAD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376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4E2E-E997-405B-BAE1-237BED85E49E}" type="datetime1">
              <a:rPr lang="fr-FR" smtClean="0"/>
              <a:t>13/06/2015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New Bibliographical Feature for SIMBAD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10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A8A8E-77FA-4C4B-B80B-BC245DAFDBA5}" type="datetime1">
              <a:rPr lang="fr-FR" smtClean="0"/>
              <a:t>13/06/2015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 New Bibliographical Feature for SIMBAD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42578-B874-406A-9685-56ACD319D0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028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narcy\Desktop\COLINE\3_Supports\Présentation PowerPoint\Elements diapo\Fond-diapo 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5" y="-27384"/>
            <a:ext cx="9181947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60032" y="5562750"/>
            <a:ext cx="2656384" cy="1295250"/>
          </a:xfrm>
        </p:spPr>
        <p:txBody>
          <a:bodyPr>
            <a:normAutofit lnSpcReduction="10000"/>
          </a:bodyPr>
          <a:lstStyle/>
          <a:p>
            <a:pPr algn="r"/>
            <a:r>
              <a:rPr lang="fr-FR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Présenté par</a:t>
            </a:r>
          </a:p>
          <a:p>
            <a:pPr algn="r"/>
            <a:r>
              <a:rPr lang="fr-FR" sz="2400" dirty="0" smtClean="0">
                <a:solidFill>
                  <a:schemeClr val="tx1"/>
                </a:solidFill>
                <a:latin typeface="+mj-lt"/>
              </a:rPr>
              <a:t>VIGNERON</a:t>
            </a:r>
          </a:p>
          <a:p>
            <a:pPr algn="r"/>
            <a:r>
              <a:rPr lang="fr-FR" sz="24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Joris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773426" y="3167481"/>
            <a:ext cx="6192688" cy="0"/>
          </a:xfrm>
          <a:prstGeom prst="lin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narcy\Desktop\COLINE\LOGOS\CDS\CDS LOGO refai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05" y="4293096"/>
            <a:ext cx="3816112" cy="216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040810" y="764704"/>
            <a:ext cx="1296144" cy="129614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8416527" y="3025055"/>
            <a:ext cx="187921" cy="18792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8820472" y="4105175"/>
            <a:ext cx="187921" cy="18792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8529537" y="5373216"/>
            <a:ext cx="379064" cy="37906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4461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Recherche &amp; Développement autour de la problématique du </a:t>
            </a:r>
            <a:r>
              <a:rPr lang="fr-FR" dirty="0" err="1" smtClean="0"/>
              <a:t>Big</a:t>
            </a:r>
            <a:r>
              <a:rPr lang="fr-FR" dirty="0" smtClean="0"/>
              <a:t> Data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318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Etat de l’art – Le </a:t>
            </a:r>
            <a:r>
              <a:rPr lang="fr-FR" dirty="0" err="1" smtClean="0">
                <a:solidFill>
                  <a:schemeClr val="bg2"/>
                </a:solidFill>
              </a:rPr>
              <a:t>Big</a:t>
            </a:r>
            <a:r>
              <a:rPr lang="fr-FR" dirty="0" smtClean="0">
                <a:solidFill>
                  <a:schemeClr val="bg2"/>
                </a:solidFill>
              </a:rPr>
              <a:t> Data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err="1"/>
              <a:t>Big</a:t>
            </a:r>
            <a:r>
              <a:rPr lang="fr-FR" sz="2800" dirty="0"/>
              <a:t> Data ou « </a:t>
            </a:r>
            <a:r>
              <a:rPr lang="fr-FR" sz="2800" dirty="0" smtClean="0"/>
              <a:t>grosses </a:t>
            </a:r>
            <a:r>
              <a:rPr lang="fr-FR" sz="2800" dirty="0"/>
              <a:t>données » </a:t>
            </a:r>
          </a:p>
          <a:p>
            <a:endParaRPr lang="fr-FR" sz="2800" dirty="0"/>
          </a:p>
          <a:p>
            <a:r>
              <a:rPr lang="fr-FR" sz="2800" dirty="0"/>
              <a:t>L’humanité génère 2,5 </a:t>
            </a:r>
            <a:r>
              <a:rPr lang="fr-FR" sz="2800" dirty="0" smtClean="0"/>
              <a:t>trillions d’octets </a:t>
            </a:r>
            <a:r>
              <a:rPr lang="fr-FR" sz="2800" dirty="0"/>
              <a:t>de données/jours </a:t>
            </a:r>
          </a:p>
          <a:p>
            <a:endParaRPr lang="fr-FR" sz="2800" dirty="0"/>
          </a:p>
          <a:p>
            <a:r>
              <a:rPr lang="fr-FR" sz="2800" dirty="0"/>
              <a:t>Les 3V :  Volume, Variété, Vitesse</a:t>
            </a:r>
          </a:p>
          <a:p>
            <a:endParaRPr lang="fr-FR" sz="2800" dirty="0"/>
          </a:p>
          <a:p>
            <a:r>
              <a:rPr lang="fr-FR" sz="2800" dirty="0"/>
              <a:t>Faiblesse des BD classiques</a:t>
            </a:r>
          </a:p>
          <a:p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2"/>
                </a:solidFill>
              </a:rPr>
              <a:t>10</a:t>
            </a:fld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7" name="Image 6" descr="http://www.google.fr/url?source=imglanding&amp;ct=img&amp;q=http://www.objetconnecte.com/wp-content/uploads/2015/05/big-data2.jpg&amp;sa=X&amp;ei=8mRnVeKRA4jdUeDvgcAL&amp;ved=0CAkQ8wc4CQ&amp;usg=AFQjCNGourQGMV665TncpU5MQ654M9Ae3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53136"/>
            <a:ext cx="3161129" cy="1492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119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Etat de l’art - </a:t>
            </a:r>
            <a:r>
              <a:rPr lang="fr-FR" dirty="0" err="1" smtClean="0">
                <a:solidFill>
                  <a:schemeClr val="bg2"/>
                </a:solidFill>
              </a:rPr>
              <a:t>MapReduce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Patron d’architecture de programmation</a:t>
            </a:r>
            <a:endParaRPr lang="fr-FR" dirty="0" smtClean="0">
              <a:solidFill>
                <a:srgbClr val="FF0000"/>
              </a:solidFill>
            </a:endParaRPr>
          </a:p>
          <a:p>
            <a:endParaRPr lang="fr-FR" dirty="0"/>
          </a:p>
          <a:p>
            <a:r>
              <a:rPr lang="fr-FR" dirty="0" smtClean="0"/>
              <a:t>Manipulation de grandes quantités de données</a:t>
            </a:r>
          </a:p>
          <a:p>
            <a:endParaRPr lang="fr-FR" dirty="0"/>
          </a:p>
          <a:p>
            <a:r>
              <a:rPr lang="fr-FR" dirty="0" smtClean="0"/>
              <a:t>Fonctionnement en 2 phases : phase </a:t>
            </a:r>
            <a:r>
              <a:rPr lang="fr-FR" dirty="0" err="1" smtClean="0"/>
              <a:t>Map</a:t>
            </a:r>
            <a:r>
              <a:rPr lang="fr-FR" dirty="0" smtClean="0"/>
              <a:t> et phase </a:t>
            </a:r>
            <a:r>
              <a:rPr lang="fr-FR" dirty="0" err="1" smtClean="0"/>
              <a:t>Reduce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0DF5-4EA2-44A5-ACD0-D65A410E134C}" type="datetime1">
              <a:rPr lang="fr-FR" smtClean="0"/>
              <a:t>13/06/2015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New Bibliographical Feature for SIMBAD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2"/>
                </a:solidFill>
              </a:rPr>
              <a:t>11</a:t>
            </a:fld>
            <a:endParaRPr lang="fr-F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5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Etat de l’art - </a:t>
            </a:r>
            <a:r>
              <a:rPr lang="fr-FR" dirty="0" err="1" smtClean="0">
                <a:solidFill>
                  <a:schemeClr val="bg2"/>
                </a:solidFill>
              </a:rPr>
              <a:t>Hadoop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800" dirty="0" smtClean="0"/>
              <a:t>Framework Java Open Source développé par la fondation Apache</a:t>
            </a:r>
          </a:p>
          <a:p>
            <a:endParaRPr lang="fr-FR" sz="2800" dirty="0"/>
          </a:p>
          <a:p>
            <a:r>
              <a:rPr lang="fr-FR" sz="2800" dirty="0" err="1" smtClean="0"/>
              <a:t>Hadoop</a:t>
            </a:r>
            <a:r>
              <a:rPr lang="fr-FR" sz="2800" dirty="0" smtClean="0"/>
              <a:t> </a:t>
            </a:r>
            <a:r>
              <a:rPr lang="fr-FR" sz="2800" dirty="0" err="1" smtClean="0"/>
              <a:t>Distributed</a:t>
            </a:r>
            <a:r>
              <a:rPr lang="fr-FR" sz="2800" dirty="0" smtClean="0"/>
              <a:t> File System, HDFS est le système de fichier distribué d’</a:t>
            </a:r>
            <a:r>
              <a:rPr lang="fr-FR" sz="2800" dirty="0" err="1" smtClean="0"/>
              <a:t>Hadoop</a:t>
            </a:r>
            <a:endParaRPr lang="fr-FR" sz="2800" dirty="0" smtClean="0"/>
          </a:p>
          <a:p>
            <a:endParaRPr lang="fr-FR" sz="2800" dirty="0"/>
          </a:p>
          <a:p>
            <a:r>
              <a:rPr lang="fr-FR" sz="2800" dirty="0" smtClean="0"/>
              <a:t>Basé sur le patron </a:t>
            </a:r>
            <a:r>
              <a:rPr lang="fr-FR" sz="2800" dirty="0" err="1" smtClean="0"/>
              <a:t>MapReduce</a:t>
            </a:r>
            <a:endParaRPr lang="fr-FR" sz="2800" dirty="0" smtClean="0"/>
          </a:p>
          <a:p>
            <a:endParaRPr lang="fr-FR" sz="2800" dirty="0"/>
          </a:p>
          <a:p>
            <a:r>
              <a:rPr lang="fr-FR" sz="2800" dirty="0" smtClean="0"/>
              <a:t>Différentes distributions implémentant ce </a:t>
            </a:r>
            <a:r>
              <a:rPr lang="fr-FR" sz="2800" dirty="0" err="1" smtClean="0"/>
              <a:t>framework</a:t>
            </a:r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2"/>
                </a:solidFill>
              </a:rPr>
              <a:t>12</a:t>
            </a:fld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7" name="Image 6" descr="http://www.google.fr/url?source=imglanding&amp;ct=img&amp;q=https://hadoop.apache.org/images/hadoop-logo.jpg&amp;sa=X&amp;ei=HOFhVYzoOcWBU6-MgNgC&amp;ved=0CAkQ8wc&amp;usg=AFQjCNEfgOn1ZzvMa2VPsUp9OBVlk4gIa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60848"/>
            <a:ext cx="3744416" cy="842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00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Etat de l’art - </a:t>
            </a:r>
            <a:r>
              <a:rPr lang="fr-FR" dirty="0" err="1" smtClean="0">
                <a:solidFill>
                  <a:schemeClr val="bg2"/>
                </a:solidFill>
              </a:rPr>
              <a:t>Spark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Framework développé par </a:t>
            </a:r>
            <a:r>
              <a:rPr lang="fr-FR" dirty="0" err="1" smtClean="0"/>
              <a:t>AMPLab</a:t>
            </a:r>
            <a:r>
              <a:rPr lang="fr-FR" dirty="0" smtClean="0"/>
              <a:t> de l’université de Berkeley</a:t>
            </a:r>
          </a:p>
          <a:p>
            <a:endParaRPr lang="fr-FR" dirty="0"/>
          </a:p>
          <a:p>
            <a:r>
              <a:rPr lang="fr-FR" dirty="0" smtClean="0"/>
              <a:t>Modèle de programmation plus simple et temps d’exécution 100 fois plus courts</a:t>
            </a:r>
            <a:endParaRPr lang="fr-FR" dirty="0" smtClean="0">
              <a:solidFill>
                <a:srgbClr val="FF0000"/>
              </a:solidFill>
            </a:endParaRPr>
          </a:p>
          <a:p>
            <a:endParaRPr lang="fr-FR" dirty="0"/>
          </a:p>
          <a:p>
            <a:r>
              <a:rPr lang="fr-FR" dirty="0" smtClean="0"/>
              <a:t>Le RDD, « </a:t>
            </a:r>
            <a:r>
              <a:rPr lang="fr-FR" dirty="0" err="1" smtClean="0"/>
              <a:t>Resilient</a:t>
            </a:r>
            <a:r>
              <a:rPr lang="fr-FR" dirty="0" smtClean="0"/>
              <a:t> </a:t>
            </a:r>
            <a:r>
              <a:rPr lang="fr-FR" dirty="0" err="1" smtClean="0"/>
              <a:t>Distributed</a:t>
            </a:r>
            <a:r>
              <a:rPr lang="fr-FR" dirty="0" smtClean="0"/>
              <a:t> </a:t>
            </a:r>
            <a:r>
              <a:rPr lang="fr-FR" dirty="0" err="1" smtClean="0"/>
              <a:t>Dataset</a:t>
            </a:r>
            <a:r>
              <a:rPr lang="fr-FR" dirty="0" smtClean="0"/>
              <a:t> », est une abstraction de collection sur laquelle est réalisée des opérations de manières distribuées</a:t>
            </a:r>
          </a:p>
          <a:p>
            <a:endParaRPr lang="fr-FR" dirty="0"/>
          </a:p>
          <a:p>
            <a:r>
              <a:rPr lang="fr-FR" dirty="0" smtClean="0"/>
              <a:t>Programmation différente d’</a:t>
            </a:r>
            <a:r>
              <a:rPr lang="fr-FR" dirty="0" err="1" smtClean="0"/>
              <a:t>Hadoop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2"/>
                </a:solidFill>
              </a:rPr>
              <a:t>13</a:t>
            </a:fld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7" name="Image 6" descr="http://www.google.fr/url?source=imglanding&amp;ct=img&amp;q=https://spark.apache.org/images/spark-logo.png&amp;sa=X&amp;ei=cd1hVeqmC4GtUJafgZgN&amp;ved=0CAkQ8wc&amp;usg=AFQjCNHWgZ-rUf4ePtNXHFrYJaHoBCOYq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713" y="2642203"/>
            <a:ext cx="2456815" cy="1310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106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Résultat de recherche d'images pour &quot;Pig apache&quot;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5" r="8109"/>
          <a:stretch/>
        </p:blipFill>
        <p:spPr bwMode="auto">
          <a:xfrm>
            <a:off x="7092280" y="2276872"/>
            <a:ext cx="1685887" cy="2016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Etat de l’art </a:t>
            </a:r>
            <a:r>
              <a:rPr lang="fr-FR" dirty="0" smtClean="0">
                <a:solidFill>
                  <a:schemeClr val="bg2"/>
                </a:solidFill>
              </a:rPr>
              <a:t>– </a:t>
            </a:r>
            <a:r>
              <a:rPr lang="fr-FR" dirty="0" err="1" smtClean="0">
                <a:solidFill>
                  <a:schemeClr val="bg2"/>
                </a:solidFill>
              </a:rPr>
              <a:t>Pig</a:t>
            </a:r>
            <a:r>
              <a:rPr lang="fr-FR" dirty="0" smtClean="0">
                <a:solidFill>
                  <a:schemeClr val="bg2"/>
                </a:solidFill>
              </a:rPr>
              <a:t> &amp; </a:t>
            </a:r>
            <a:r>
              <a:rPr lang="fr-FR" dirty="0" err="1" smtClean="0">
                <a:solidFill>
                  <a:schemeClr val="bg2"/>
                </a:solidFill>
              </a:rPr>
              <a:t>Hive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fr-FR" dirty="0" smtClean="0"/>
          </a:p>
          <a:p>
            <a:r>
              <a:rPr lang="fr-FR" dirty="0" smtClean="0"/>
              <a:t>Infrastructure construite par-dessus </a:t>
            </a:r>
            <a:r>
              <a:rPr lang="fr-FR" dirty="0" err="1" smtClean="0"/>
              <a:t>Hadoop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/>
              <a:t>Utilise </a:t>
            </a:r>
            <a:r>
              <a:rPr lang="fr-FR" dirty="0" err="1"/>
              <a:t>PigLatin</a:t>
            </a:r>
            <a:r>
              <a:rPr lang="fr-FR" dirty="0"/>
              <a:t>, un langage de script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err="1" smtClean="0"/>
              <a:t>Hive</a:t>
            </a:r>
            <a:r>
              <a:rPr lang="fr-FR" dirty="0" smtClean="0"/>
              <a:t>, permet </a:t>
            </a:r>
            <a:r>
              <a:rPr lang="fr-FR" dirty="0" smtClean="0"/>
              <a:t>de réaliser </a:t>
            </a:r>
            <a:r>
              <a:rPr lang="fr-FR" dirty="0" smtClean="0"/>
              <a:t>des requêtes</a:t>
            </a:r>
          </a:p>
          <a:p>
            <a:pPr marL="0" indent="0">
              <a:buNone/>
            </a:pPr>
            <a:r>
              <a:rPr lang="fr-FR" dirty="0" smtClean="0"/>
              <a:t>en </a:t>
            </a:r>
            <a:r>
              <a:rPr lang="fr-FR" dirty="0" err="1" smtClean="0"/>
              <a:t>HiveQL</a:t>
            </a:r>
            <a:r>
              <a:rPr lang="fr-FR" dirty="0" smtClean="0"/>
              <a:t>, </a:t>
            </a:r>
            <a:r>
              <a:rPr lang="fr-FR" dirty="0" smtClean="0"/>
              <a:t>un </a:t>
            </a:r>
            <a:r>
              <a:rPr lang="fr-FR" dirty="0" smtClean="0"/>
              <a:t>langage proche du </a:t>
            </a:r>
            <a:r>
              <a:rPr lang="fr-FR" dirty="0" smtClean="0"/>
              <a:t>SQL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Très </a:t>
            </a:r>
            <a:r>
              <a:rPr lang="fr-FR" dirty="0"/>
              <a:t>bon outil pour </a:t>
            </a:r>
            <a:r>
              <a:rPr lang="fr-FR" dirty="0" smtClean="0"/>
              <a:t>développer</a:t>
            </a:r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dirty="0"/>
              <a:t>de rapide job </a:t>
            </a:r>
            <a:r>
              <a:rPr lang="fr-FR" dirty="0" err="1"/>
              <a:t>MapReduce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2"/>
                </a:solidFill>
              </a:rPr>
              <a:t>14</a:t>
            </a:fld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7" name="Image 6" descr="http://www.google.fr/url?source=imglanding&amp;ct=img&amp;q=https://hive.apache.org/images/hive_logo_medium.jpg&amp;sa=X&amp;ei=Jc9hVYyQL8yyUemlgLAG&amp;ved=0CAkQ8wc&amp;usg=AFQjCNEggdQ-DvIZNz19_2nBouZtMcXCR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97152"/>
            <a:ext cx="1838960" cy="1678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46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Découverte et expérimentation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Objectif prendre en main le </a:t>
            </a:r>
            <a:r>
              <a:rPr lang="fr-FR" dirty="0" err="1" smtClean="0"/>
              <a:t>framework</a:t>
            </a:r>
            <a:r>
              <a:rPr lang="fr-FR" dirty="0" smtClean="0"/>
              <a:t> </a:t>
            </a:r>
            <a:r>
              <a:rPr lang="fr-FR" dirty="0" err="1" smtClean="0"/>
              <a:t>Hadoop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Choix de la distribution </a:t>
            </a:r>
            <a:r>
              <a:rPr lang="fr-FR" dirty="0" err="1" smtClean="0"/>
              <a:t>HortonWorks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Installation d’une distribution en local avec Eclipse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2"/>
                </a:solidFill>
              </a:rPr>
              <a:t>15</a:t>
            </a:fld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7" name="Image 6" descr="http://www.google.fr/url?source=imglanding&amp;ct=img&amp;q=https://pbs.twimg.com/profile_images/3433297168/f1b6f0596bdda20a9142b0c4ad23dc11_400x400.png&amp;sa=X&amp;ei=vHVnVdrYC6f9sASNs4PgCg&amp;ved=0CAkQ8wc&amp;usg=AFQjCNEANFutPFZbHrHymmFW94kgUiuUd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18" b="21607"/>
          <a:stretch/>
        </p:blipFill>
        <p:spPr bwMode="auto">
          <a:xfrm>
            <a:off x="5652120" y="5150445"/>
            <a:ext cx="2115820" cy="1158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522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0DF5-4EA2-44A5-ACD0-D65A410E134C}" type="datetime1">
              <a:rPr lang="fr-FR" smtClean="0"/>
              <a:t>13/06/2015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New Bibliographical Feature for SIMBAD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/>
              <a:t>16</a:t>
            </a:fld>
            <a:endParaRPr lang="fr-FR"/>
          </a:p>
        </p:txBody>
      </p:sp>
      <p:pic>
        <p:nvPicPr>
          <p:cNvPr id="7" name="Imag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" t="7582" r="43082" b="3033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694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0DF5-4EA2-44A5-ACD0-D65A410E134C}" type="datetime1">
              <a:rPr lang="fr-FR" smtClean="0"/>
              <a:t>13/06/2015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 New Bibliographical Feature for SIMBAD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/>
              <a:t>17</a:t>
            </a:fld>
            <a:endParaRPr lang="fr-FR"/>
          </a:p>
        </p:txBody>
      </p:sp>
      <p:pic>
        <p:nvPicPr>
          <p:cNvPr id="7" name="Image 6"/>
          <p:cNvPicPr/>
          <p:nvPr/>
        </p:nvPicPr>
        <p:blipFill rotWithShape="1">
          <a:blip r:embed="rId2"/>
          <a:srcRect l="3555" t="12132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7" t="46875" r="8000" b="30966"/>
          <a:stretch/>
        </p:blipFill>
        <p:spPr bwMode="auto">
          <a:xfrm>
            <a:off x="1115616" y="2420887"/>
            <a:ext cx="7056784" cy="268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1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Découverte et expérimentation -</a:t>
            </a:r>
            <a:r>
              <a:rPr lang="fr-FR" dirty="0" err="1" smtClean="0">
                <a:solidFill>
                  <a:schemeClr val="bg2"/>
                </a:solidFill>
              </a:rPr>
              <a:t>Hive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Simplification d’un job </a:t>
            </a:r>
            <a:r>
              <a:rPr lang="fr-FR" dirty="0" err="1" smtClean="0"/>
              <a:t>MapReduce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Utilisation d’un langage </a:t>
            </a:r>
            <a:r>
              <a:rPr lang="fr-FR" dirty="0" err="1" smtClean="0"/>
              <a:t>HiveQL</a:t>
            </a:r>
            <a:r>
              <a:rPr lang="fr-FR" dirty="0" smtClean="0"/>
              <a:t> </a:t>
            </a:r>
            <a:r>
              <a:rPr lang="fr-FR" dirty="0"/>
              <a:t> </a:t>
            </a:r>
            <a:r>
              <a:rPr lang="fr-FR" dirty="0" smtClean="0"/>
              <a:t>très proche du SQL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2"/>
                </a:solidFill>
              </a:rPr>
              <a:t>18</a:t>
            </a:fld>
            <a:endParaRPr lang="fr-F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7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Bilan sur </a:t>
            </a:r>
            <a:r>
              <a:rPr lang="fr-FR" dirty="0" err="1" smtClean="0">
                <a:solidFill>
                  <a:schemeClr val="bg2"/>
                </a:solidFill>
              </a:rPr>
              <a:t>Hive</a:t>
            </a:r>
            <a:r>
              <a:rPr lang="fr-FR" dirty="0" smtClean="0">
                <a:solidFill>
                  <a:schemeClr val="bg2"/>
                </a:solidFill>
              </a:rPr>
              <a:t> et </a:t>
            </a:r>
            <a:r>
              <a:rPr lang="fr-FR" dirty="0" err="1" smtClean="0">
                <a:solidFill>
                  <a:schemeClr val="bg2"/>
                </a:solidFill>
              </a:rPr>
              <a:t>Pig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Accessible pour des programmeurs non formés à </a:t>
            </a:r>
            <a:r>
              <a:rPr lang="fr-FR" dirty="0" err="1" smtClean="0"/>
              <a:t>Hadoop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Inconvénients : </a:t>
            </a:r>
          </a:p>
          <a:p>
            <a:pPr lvl="2"/>
            <a:r>
              <a:rPr lang="fr-FR" dirty="0" smtClean="0"/>
              <a:t>Presque inefficace pour des programmes trop complexes</a:t>
            </a:r>
          </a:p>
          <a:p>
            <a:pPr lvl="2"/>
            <a:r>
              <a:rPr lang="fr-FR" dirty="0" smtClean="0"/>
              <a:t>Ne supporte pas tous les standards attendus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2"/>
                </a:solidFill>
              </a:rPr>
              <a:t>19</a:t>
            </a:fld>
            <a:endParaRPr lang="fr-F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3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844824"/>
            <a:ext cx="6912768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latin typeface="+mj-lt"/>
              </a:rPr>
              <a:t>1. </a:t>
            </a:r>
            <a:r>
              <a:rPr lang="fr-FR" sz="2800" dirty="0" smtClean="0">
                <a:latin typeface="Calibri Light" panose="020F0302020204030204" pitchFamily="34" charset="0"/>
              </a:rPr>
              <a:t>Introduction</a:t>
            </a:r>
          </a:p>
          <a:p>
            <a:pPr marL="0" indent="0">
              <a:buNone/>
            </a:pPr>
            <a:r>
              <a:rPr lang="fr-FR" sz="2800" dirty="0" smtClean="0">
                <a:latin typeface="+mj-lt"/>
              </a:rPr>
              <a:t>2. </a:t>
            </a:r>
            <a:r>
              <a:rPr lang="fr-FR" sz="2800" dirty="0" smtClean="0">
                <a:latin typeface="Calibri Light" panose="020F0302020204030204" pitchFamily="34" charset="0"/>
              </a:rPr>
              <a:t>Présentation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2800" dirty="0" smtClean="0">
                <a:latin typeface="Calibri Light" panose="020F0302020204030204" pitchFamily="34" charset="0"/>
              </a:rPr>
              <a:t>de l’entreprise</a:t>
            </a:r>
          </a:p>
          <a:p>
            <a:pPr marL="0" indent="0">
              <a:buNone/>
            </a:pPr>
            <a:r>
              <a:rPr lang="fr-FR" sz="2800" dirty="0" smtClean="0">
                <a:latin typeface="+mj-lt"/>
              </a:rPr>
              <a:t>3. </a:t>
            </a:r>
            <a:r>
              <a:rPr lang="fr-FR" sz="2800" dirty="0" smtClean="0">
                <a:latin typeface="Calibri Light" panose="020F0302020204030204" pitchFamily="34" charset="0"/>
              </a:rPr>
              <a:t>Sujet du stage</a:t>
            </a:r>
          </a:p>
          <a:p>
            <a:pPr marL="0" indent="0">
              <a:buNone/>
            </a:pPr>
            <a:r>
              <a:rPr lang="fr-FR" sz="2800" dirty="0" smtClean="0">
                <a:latin typeface="+mj-lt"/>
              </a:rPr>
              <a:t>4. </a:t>
            </a:r>
            <a:r>
              <a:rPr lang="fr-FR" sz="2800" dirty="0" smtClean="0">
                <a:latin typeface="Calibri Light" panose="020F0302020204030204" pitchFamily="34" charset="0"/>
              </a:rPr>
              <a:t>Etat de l’art</a:t>
            </a:r>
          </a:p>
          <a:p>
            <a:pPr marL="0" indent="0">
              <a:buNone/>
            </a:pPr>
            <a:r>
              <a:rPr lang="fr-FR" sz="2800" dirty="0" smtClean="0">
                <a:latin typeface="+mj-lt"/>
              </a:rPr>
              <a:t>5. </a:t>
            </a:r>
            <a:r>
              <a:rPr lang="fr-FR" sz="2800" dirty="0" smtClean="0">
                <a:latin typeface="Calibri Light" panose="020F0302020204030204" pitchFamily="34" charset="0"/>
              </a:rPr>
              <a:t>Découverte et expérimentation</a:t>
            </a:r>
          </a:p>
          <a:p>
            <a:pPr marL="0" indent="0">
              <a:buNone/>
            </a:pPr>
            <a:r>
              <a:rPr lang="fr-FR" sz="2800" dirty="0" smtClean="0">
                <a:latin typeface="+mj-lt"/>
              </a:rPr>
              <a:t>6. </a:t>
            </a:r>
            <a:r>
              <a:rPr lang="fr-FR" sz="2800" dirty="0" smtClean="0">
                <a:latin typeface="Calibri Light" panose="020F0302020204030204" pitchFamily="34" charset="0"/>
              </a:rPr>
              <a:t>Application </a:t>
            </a:r>
          </a:p>
          <a:p>
            <a:pPr marL="0" indent="0">
              <a:buNone/>
            </a:pPr>
            <a:r>
              <a:rPr lang="fr-FR" sz="2800" dirty="0" smtClean="0">
                <a:latin typeface="+mj-lt"/>
              </a:rPr>
              <a:t>7. </a:t>
            </a:r>
            <a:r>
              <a:rPr lang="fr-FR" sz="2800" dirty="0" smtClean="0">
                <a:latin typeface="Calibri Light" panose="020F0302020204030204" pitchFamily="34" charset="0"/>
              </a:rPr>
              <a:t>Conclusion</a:t>
            </a:r>
          </a:p>
          <a:p>
            <a:pPr marL="0" indent="0">
              <a:buNone/>
            </a:pPr>
            <a:endParaRPr lang="fr-FR" sz="2800" dirty="0" smtClean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1"/>
                </a:solidFill>
              </a:rPr>
              <a:t>2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044624" y="360040"/>
            <a:ext cx="3815408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000" dirty="0" smtClean="0">
                <a:solidFill>
                  <a:schemeClr val="bg1"/>
                </a:solidFill>
              </a:rPr>
              <a:t>Sommaire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3568" y="695636"/>
            <a:ext cx="252686" cy="25268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53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Découverte et expérimentation –</a:t>
            </a:r>
            <a:br>
              <a:rPr lang="fr-FR" dirty="0" smtClean="0">
                <a:solidFill>
                  <a:schemeClr val="bg2"/>
                </a:solidFill>
              </a:rPr>
            </a:br>
            <a:r>
              <a:rPr lang="fr-FR" dirty="0" smtClean="0">
                <a:solidFill>
                  <a:schemeClr val="bg2"/>
                </a:solidFill>
              </a:rPr>
              <a:t>Essais avec </a:t>
            </a:r>
            <a:r>
              <a:rPr lang="fr-FR" dirty="0" err="1" smtClean="0">
                <a:solidFill>
                  <a:schemeClr val="bg2"/>
                </a:solidFill>
              </a:rPr>
              <a:t>Hadoop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Utilisation de </a:t>
            </a:r>
            <a:r>
              <a:rPr lang="fr-FR" dirty="0" err="1" smtClean="0"/>
              <a:t>Maven</a:t>
            </a:r>
            <a:r>
              <a:rPr lang="fr-FR" dirty="0" smtClean="0"/>
              <a:t> pour créer les projets</a:t>
            </a:r>
          </a:p>
          <a:p>
            <a:endParaRPr lang="fr-FR" dirty="0"/>
          </a:p>
          <a:p>
            <a:r>
              <a:rPr lang="fr-FR" dirty="0" smtClean="0"/>
              <a:t>Programmeur doit coder : une fonction </a:t>
            </a:r>
            <a:r>
              <a:rPr lang="fr-FR" i="1" dirty="0" err="1" smtClean="0"/>
              <a:t>map</a:t>
            </a:r>
            <a:r>
              <a:rPr lang="fr-FR" i="1" dirty="0" smtClean="0"/>
              <a:t>()</a:t>
            </a:r>
            <a:r>
              <a:rPr lang="fr-FR" dirty="0" smtClean="0"/>
              <a:t>, une fonction </a:t>
            </a:r>
            <a:r>
              <a:rPr lang="fr-FR" i="1" dirty="0" err="1" smtClean="0"/>
              <a:t>reduce</a:t>
            </a:r>
            <a:r>
              <a:rPr lang="fr-FR" i="1" dirty="0" smtClean="0"/>
              <a:t>(),</a:t>
            </a:r>
            <a:r>
              <a:rPr lang="fr-FR" dirty="0" smtClean="0"/>
              <a:t> et un driver</a:t>
            </a:r>
          </a:p>
          <a:p>
            <a:endParaRPr lang="fr-FR" dirty="0"/>
          </a:p>
          <a:p>
            <a:r>
              <a:rPr lang="fr-FR" dirty="0" smtClean="0"/>
              <a:t>Les données chargées sont découpées sous forme de bloc puis distribuées sur le cluster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2"/>
                </a:solidFill>
              </a:rPr>
              <a:t>20</a:t>
            </a:fld>
            <a:endParaRPr lang="fr-F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3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2"/>
                </a:solidFill>
              </a:rPr>
              <a:t>21</a:t>
            </a:fld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3212976"/>
            <a:ext cx="1296144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195736" y="2213248"/>
            <a:ext cx="1049537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154311" y="3501008"/>
            <a:ext cx="1049537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123728" y="4797152"/>
            <a:ext cx="1049537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3635896" y="3429000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635896" y="4725144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3661048" y="2141240"/>
            <a:ext cx="720080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788024" y="2213248"/>
            <a:ext cx="648072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788024" y="3501008"/>
            <a:ext cx="648072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4788024" y="4797152"/>
            <a:ext cx="648072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5821288" y="2141240"/>
            <a:ext cx="910952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/>
          <p:cNvSpPr/>
          <p:nvPr/>
        </p:nvSpPr>
        <p:spPr>
          <a:xfrm>
            <a:off x="5821288" y="3429000"/>
            <a:ext cx="910952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5821288" y="4725144"/>
            <a:ext cx="910952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7380312" y="3212976"/>
            <a:ext cx="1296144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/>
          <p:cNvCxnSpPr>
            <a:stCxn id="8" idx="3"/>
            <a:endCxn id="9" idx="1"/>
          </p:cNvCxnSpPr>
          <p:nvPr/>
        </p:nvCxnSpPr>
        <p:spPr>
          <a:xfrm flipV="1">
            <a:off x="1619672" y="2501280"/>
            <a:ext cx="576064" cy="12877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8" idx="3"/>
            <a:endCxn id="10" idx="1"/>
          </p:cNvCxnSpPr>
          <p:nvPr/>
        </p:nvCxnSpPr>
        <p:spPr>
          <a:xfrm>
            <a:off x="1619672" y="3789040"/>
            <a:ext cx="53463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8" idx="3"/>
            <a:endCxn id="11" idx="1"/>
          </p:cNvCxnSpPr>
          <p:nvPr/>
        </p:nvCxnSpPr>
        <p:spPr>
          <a:xfrm>
            <a:off x="1619672" y="3789040"/>
            <a:ext cx="504056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9" idx="3"/>
            <a:endCxn id="14" idx="2"/>
          </p:cNvCxnSpPr>
          <p:nvPr/>
        </p:nvCxnSpPr>
        <p:spPr>
          <a:xfrm>
            <a:off x="3245273" y="2501280"/>
            <a:ext cx="41577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3173265" y="3746385"/>
            <a:ext cx="529863" cy="4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V="1">
            <a:off x="3173265" y="5085184"/>
            <a:ext cx="487783" cy="86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4355976" y="3789040"/>
            <a:ext cx="38519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4429587" y="2501280"/>
            <a:ext cx="38519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4382290" y="5085184"/>
            <a:ext cx="38519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>
            <a:stCxn id="12" idx="6"/>
            <a:endCxn id="15" idx="1"/>
          </p:cNvCxnSpPr>
          <p:nvPr/>
        </p:nvCxnSpPr>
        <p:spPr>
          <a:xfrm flipV="1">
            <a:off x="4355976" y="2501280"/>
            <a:ext cx="432048" cy="12877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V="1">
            <a:off x="4355976" y="3768460"/>
            <a:ext cx="432048" cy="12877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>
            <a:stCxn id="12" idx="6"/>
            <a:endCxn id="17" idx="1"/>
          </p:cNvCxnSpPr>
          <p:nvPr/>
        </p:nvCxnSpPr>
        <p:spPr>
          <a:xfrm>
            <a:off x="4355976" y="3789040"/>
            <a:ext cx="432048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4358862" y="2450673"/>
            <a:ext cx="432048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5436096" y="2506353"/>
            <a:ext cx="38519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5454109" y="3789040"/>
            <a:ext cx="38519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5454109" y="5085184"/>
            <a:ext cx="38519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>
            <a:stCxn id="18" idx="6"/>
            <a:endCxn id="21" idx="1"/>
          </p:cNvCxnSpPr>
          <p:nvPr/>
        </p:nvCxnSpPr>
        <p:spPr>
          <a:xfrm>
            <a:off x="6732240" y="2501280"/>
            <a:ext cx="648072" cy="12877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/>
          <p:cNvCxnSpPr>
            <a:stCxn id="19" idx="6"/>
            <a:endCxn id="21" idx="1"/>
          </p:cNvCxnSpPr>
          <p:nvPr/>
        </p:nvCxnSpPr>
        <p:spPr>
          <a:xfrm>
            <a:off x="6732240" y="3789040"/>
            <a:ext cx="64807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>
            <a:stCxn id="20" idx="6"/>
            <a:endCxn id="21" idx="1"/>
          </p:cNvCxnSpPr>
          <p:nvPr/>
        </p:nvCxnSpPr>
        <p:spPr>
          <a:xfrm flipV="1">
            <a:off x="6732240" y="3789040"/>
            <a:ext cx="648072" cy="12961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7380312" y="356215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73" name="ZoneTexte 72"/>
          <p:cNvSpPr txBox="1"/>
          <p:nvPr/>
        </p:nvSpPr>
        <p:spPr>
          <a:xfrm>
            <a:off x="323528" y="3562151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Données en entrée</a:t>
            </a:r>
            <a:endParaRPr lang="fr-FR" dirty="0"/>
          </a:p>
        </p:txBody>
      </p:sp>
      <p:sp>
        <p:nvSpPr>
          <p:cNvPr id="74" name="ZoneTexte 73"/>
          <p:cNvSpPr txBox="1"/>
          <p:nvPr/>
        </p:nvSpPr>
        <p:spPr>
          <a:xfrm>
            <a:off x="2226319" y="2316930"/>
            <a:ext cx="114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Données </a:t>
            </a:r>
            <a:endParaRPr lang="fr-FR" sz="1600" dirty="0"/>
          </a:p>
        </p:txBody>
      </p:sp>
      <p:sp>
        <p:nvSpPr>
          <p:cNvPr id="83" name="ZoneTexte 82"/>
          <p:cNvSpPr txBox="1"/>
          <p:nvPr/>
        </p:nvSpPr>
        <p:spPr>
          <a:xfrm>
            <a:off x="2179215" y="3619763"/>
            <a:ext cx="114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Données </a:t>
            </a:r>
            <a:endParaRPr lang="fr-FR" sz="1600" dirty="0"/>
          </a:p>
        </p:txBody>
      </p:sp>
      <p:sp>
        <p:nvSpPr>
          <p:cNvPr id="84" name="ZoneTexte 83"/>
          <p:cNvSpPr txBox="1"/>
          <p:nvPr/>
        </p:nvSpPr>
        <p:spPr>
          <a:xfrm>
            <a:off x="2186392" y="4886943"/>
            <a:ext cx="114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Données </a:t>
            </a:r>
            <a:endParaRPr lang="fr-FR" sz="1600" dirty="0"/>
          </a:p>
        </p:txBody>
      </p:sp>
      <p:sp>
        <p:nvSpPr>
          <p:cNvPr id="85" name="ZoneTexte 84"/>
          <p:cNvSpPr txBox="1"/>
          <p:nvPr/>
        </p:nvSpPr>
        <p:spPr>
          <a:xfrm>
            <a:off x="3634287" y="231693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Map</a:t>
            </a:r>
            <a:endParaRPr lang="fr-FR" sz="1600" dirty="0"/>
          </a:p>
        </p:txBody>
      </p:sp>
      <p:sp>
        <p:nvSpPr>
          <p:cNvPr id="86" name="ZoneTexte 85"/>
          <p:cNvSpPr txBox="1"/>
          <p:nvPr/>
        </p:nvSpPr>
        <p:spPr>
          <a:xfrm>
            <a:off x="3638782" y="357710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Map</a:t>
            </a:r>
            <a:endParaRPr lang="fr-FR" sz="1600" dirty="0"/>
          </a:p>
        </p:txBody>
      </p:sp>
      <p:sp>
        <p:nvSpPr>
          <p:cNvPr id="87" name="ZoneTexte 86"/>
          <p:cNvSpPr txBox="1"/>
          <p:nvPr/>
        </p:nvSpPr>
        <p:spPr>
          <a:xfrm>
            <a:off x="3634287" y="4915907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Map</a:t>
            </a:r>
            <a:endParaRPr lang="fr-FR" sz="1600" dirty="0"/>
          </a:p>
        </p:txBody>
      </p:sp>
      <p:sp>
        <p:nvSpPr>
          <p:cNvPr id="91" name="ZoneTexte 90"/>
          <p:cNvSpPr txBox="1"/>
          <p:nvPr/>
        </p:nvSpPr>
        <p:spPr>
          <a:xfrm>
            <a:off x="5821288" y="2276872"/>
            <a:ext cx="910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Reduce</a:t>
            </a:r>
            <a:endParaRPr lang="fr-FR" sz="1600" dirty="0"/>
          </a:p>
        </p:txBody>
      </p:sp>
      <p:sp>
        <p:nvSpPr>
          <p:cNvPr id="94" name="ZoneTexte 93"/>
          <p:cNvSpPr txBox="1"/>
          <p:nvPr/>
        </p:nvSpPr>
        <p:spPr>
          <a:xfrm>
            <a:off x="5749280" y="3619763"/>
            <a:ext cx="910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Reduce</a:t>
            </a:r>
            <a:endParaRPr lang="fr-FR" sz="1600" dirty="0"/>
          </a:p>
        </p:txBody>
      </p:sp>
      <p:sp>
        <p:nvSpPr>
          <p:cNvPr id="95" name="ZoneTexte 94"/>
          <p:cNvSpPr txBox="1"/>
          <p:nvPr/>
        </p:nvSpPr>
        <p:spPr>
          <a:xfrm>
            <a:off x="5798626" y="4924594"/>
            <a:ext cx="910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Reduce</a:t>
            </a:r>
            <a:endParaRPr lang="fr-FR" sz="1600" dirty="0"/>
          </a:p>
        </p:txBody>
      </p:sp>
      <p:sp>
        <p:nvSpPr>
          <p:cNvPr id="97" name="ZoneTexte 96"/>
          <p:cNvSpPr txBox="1"/>
          <p:nvPr/>
        </p:nvSpPr>
        <p:spPr>
          <a:xfrm>
            <a:off x="4682237" y="4886943"/>
            <a:ext cx="910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&lt;</a:t>
            </a:r>
            <a:r>
              <a:rPr lang="fr-FR" sz="1600" dirty="0" err="1" smtClean="0"/>
              <a:t>k,v</a:t>
            </a:r>
            <a:r>
              <a:rPr lang="fr-FR" sz="1600" dirty="0" smtClean="0"/>
              <a:t>&gt;</a:t>
            </a:r>
            <a:endParaRPr lang="fr-FR" sz="1600" dirty="0"/>
          </a:p>
        </p:txBody>
      </p:sp>
      <p:sp>
        <p:nvSpPr>
          <p:cNvPr id="98" name="ZoneTexte 97"/>
          <p:cNvSpPr txBox="1"/>
          <p:nvPr/>
        </p:nvSpPr>
        <p:spPr>
          <a:xfrm>
            <a:off x="4682237" y="3619763"/>
            <a:ext cx="910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&lt;</a:t>
            </a:r>
            <a:r>
              <a:rPr lang="fr-FR" sz="1600" dirty="0" err="1" smtClean="0"/>
              <a:t>k,v</a:t>
            </a:r>
            <a:r>
              <a:rPr lang="fr-FR" sz="1600" dirty="0" smtClean="0"/>
              <a:t>&gt;</a:t>
            </a:r>
            <a:endParaRPr lang="fr-FR" sz="1600" dirty="0"/>
          </a:p>
        </p:txBody>
      </p:sp>
      <p:sp>
        <p:nvSpPr>
          <p:cNvPr id="99" name="ZoneTexte 98"/>
          <p:cNvSpPr txBox="1"/>
          <p:nvPr/>
        </p:nvSpPr>
        <p:spPr>
          <a:xfrm>
            <a:off x="4656584" y="2332003"/>
            <a:ext cx="910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&lt;</a:t>
            </a:r>
            <a:r>
              <a:rPr lang="fr-FR" sz="1600" dirty="0" err="1" smtClean="0"/>
              <a:t>k,v</a:t>
            </a:r>
            <a:r>
              <a:rPr lang="fr-FR" sz="1600" dirty="0" smtClean="0"/>
              <a:t>&gt;</a:t>
            </a:r>
            <a:endParaRPr lang="fr-FR" sz="1600" dirty="0"/>
          </a:p>
        </p:txBody>
      </p:sp>
      <p:sp>
        <p:nvSpPr>
          <p:cNvPr id="100" name="ZoneTexte 99"/>
          <p:cNvSpPr txBox="1"/>
          <p:nvPr/>
        </p:nvSpPr>
        <p:spPr>
          <a:xfrm>
            <a:off x="179512" y="1916832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Bonjour Bonsoir Bye Salut Bonjour Bye</a:t>
            </a:r>
            <a:endParaRPr lang="fr-FR" dirty="0"/>
          </a:p>
        </p:txBody>
      </p:sp>
      <p:sp>
        <p:nvSpPr>
          <p:cNvPr id="101" name="ZoneTexte 100"/>
          <p:cNvSpPr txBox="1"/>
          <p:nvPr/>
        </p:nvSpPr>
        <p:spPr>
          <a:xfrm>
            <a:off x="2179215" y="1556792"/>
            <a:ext cx="1096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Bonjour Bonsoir</a:t>
            </a:r>
            <a:endParaRPr lang="fr-FR" dirty="0"/>
          </a:p>
        </p:txBody>
      </p:sp>
      <p:sp>
        <p:nvSpPr>
          <p:cNvPr id="103" name="ZoneTexte 102"/>
          <p:cNvSpPr txBox="1"/>
          <p:nvPr/>
        </p:nvSpPr>
        <p:spPr>
          <a:xfrm>
            <a:off x="2226319" y="2861320"/>
            <a:ext cx="104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Bye Salut</a:t>
            </a:r>
            <a:endParaRPr lang="fr-FR" dirty="0"/>
          </a:p>
        </p:txBody>
      </p:sp>
      <p:sp>
        <p:nvSpPr>
          <p:cNvPr id="104" name="ZoneTexte 103"/>
          <p:cNvSpPr txBox="1"/>
          <p:nvPr/>
        </p:nvSpPr>
        <p:spPr>
          <a:xfrm>
            <a:off x="2226319" y="4208482"/>
            <a:ext cx="104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Bonjour Bye</a:t>
            </a:r>
            <a:endParaRPr lang="fr-FR" dirty="0"/>
          </a:p>
        </p:txBody>
      </p:sp>
      <p:sp>
        <p:nvSpPr>
          <p:cNvPr id="105" name="ZoneTexte 104"/>
          <p:cNvSpPr txBox="1"/>
          <p:nvPr/>
        </p:nvSpPr>
        <p:spPr>
          <a:xfrm>
            <a:off x="738640" y="4517611"/>
            <a:ext cx="1412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Découpage</a:t>
            </a:r>
            <a:endParaRPr lang="fr-FR" i="1" dirty="0"/>
          </a:p>
        </p:txBody>
      </p:sp>
      <p:sp>
        <p:nvSpPr>
          <p:cNvPr id="106" name="ZoneTexte 105"/>
          <p:cNvSpPr txBox="1"/>
          <p:nvPr/>
        </p:nvSpPr>
        <p:spPr>
          <a:xfrm>
            <a:off x="3889509" y="5563774"/>
            <a:ext cx="1585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Tri &amp; Combinaison</a:t>
            </a:r>
            <a:endParaRPr lang="fr-FR" i="1" dirty="0"/>
          </a:p>
        </p:txBody>
      </p:sp>
      <p:sp>
        <p:nvSpPr>
          <p:cNvPr id="107" name="ZoneTexte 106"/>
          <p:cNvSpPr txBox="1"/>
          <p:nvPr/>
        </p:nvSpPr>
        <p:spPr>
          <a:xfrm>
            <a:off x="7236296" y="1931203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(Bonjour,2) (Bonsoir,1) (Bye,2) (Salut,1) </a:t>
            </a:r>
            <a:endParaRPr lang="fr-FR" dirty="0"/>
          </a:p>
        </p:txBody>
      </p:sp>
      <p:sp>
        <p:nvSpPr>
          <p:cNvPr id="108" name="ZoneTexte 107"/>
          <p:cNvSpPr txBox="1"/>
          <p:nvPr/>
        </p:nvSpPr>
        <p:spPr>
          <a:xfrm>
            <a:off x="3392636" y="1517191"/>
            <a:ext cx="1398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(Bonjour,1) (Bonsoir,1)</a:t>
            </a:r>
            <a:endParaRPr lang="fr-FR" dirty="0"/>
          </a:p>
        </p:txBody>
      </p:sp>
      <p:sp>
        <p:nvSpPr>
          <p:cNvPr id="109" name="ZoneTexte 108"/>
          <p:cNvSpPr txBox="1"/>
          <p:nvPr/>
        </p:nvSpPr>
        <p:spPr>
          <a:xfrm>
            <a:off x="3468452" y="2872949"/>
            <a:ext cx="104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(Bye,1)</a:t>
            </a:r>
          </a:p>
          <a:p>
            <a:r>
              <a:rPr lang="fr-FR" dirty="0" smtClean="0"/>
              <a:t>(Salut,1)</a:t>
            </a:r>
            <a:endParaRPr lang="fr-FR" dirty="0"/>
          </a:p>
        </p:txBody>
      </p:sp>
      <p:sp>
        <p:nvSpPr>
          <p:cNvPr id="110" name="ZoneTexte 109"/>
          <p:cNvSpPr txBox="1"/>
          <p:nvPr/>
        </p:nvSpPr>
        <p:spPr>
          <a:xfrm>
            <a:off x="3275856" y="4113946"/>
            <a:ext cx="1406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(Bonjour,1) (Bye,1)</a:t>
            </a:r>
            <a:endParaRPr lang="fr-FR" dirty="0"/>
          </a:p>
        </p:txBody>
      </p:sp>
      <p:sp>
        <p:nvSpPr>
          <p:cNvPr id="111" name="ZoneTexte 110"/>
          <p:cNvSpPr txBox="1"/>
          <p:nvPr/>
        </p:nvSpPr>
        <p:spPr>
          <a:xfrm>
            <a:off x="4952360" y="1494308"/>
            <a:ext cx="1707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(Bonjour,1-1) (Bonsoir,1)</a:t>
            </a:r>
            <a:endParaRPr lang="fr-FR" dirty="0"/>
          </a:p>
        </p:txBody>
      </p:sp>
      <p:sp>
        <p:nvSpPr>
          <p:cNvPr id="112" name="ZoneTexte 111"/>
          <p:cNvSpPr txBox="1"/>
          <p:nvPr/>
        </p:nvSpPr>
        <p:spPr>
          <a:xfrm>
            <a:off x="5121936" y="3068388"/>
            <a:ext cx="1154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(Bye,1-1)</a:t>
            </a:r>
          </a:p>
        </p:txBody>
      </p:sp>
      <p:sp>
        <p:nvSpPr>
          <p:cNvPr id="113" name="ZoneTexte 112"/>
          <p:cNvSpPr txBox="1"/>
          <p:nvPr/>
        </p:nvSpPr>
        <p:spPr>
          <a:xfrm>
            <a:off x="5155219" y="4333746"/>
            <a:ext cx="1049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(Salut,1)</a:t>
            </a:r>
            <a:endParaRPr lang="fr-FR" dirty="0"/>
          </a:p>
        </p:txBody>
      </p:sp>
      <p:cxnSp>
        <p:nvCxnSpPr>
          <p:cNvPr id="3" name="Connecteur droit 2"/>
          <p:cNvCxnSpPr/>
          <p:nvPr/>
        </p:nvCxnSpPr>
        <p:spPr>
          <a:xfrm>
            <a:off x="3370063" y="1494308"/>
            <a:ext cx="22573" cy="4741263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4670949" y="1545030"/>
            <a:ext cx="22573" cy="4741263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7023846" y="1517191"/>
            <a:ext cx="22573" cy="4741263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10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Découverte et expérimentation – Essais avec </a:t>
            </a:r>
            <a:r>
              <a:rPr lang="fr-FR" dirty="0" err="1" smtClean="0">
                <a:solidFill>
                  <a:schemeClr val="bg2"/>
                </a:solidFill>
              </a:rPr>
              <a:t>Spark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Chargement des données dans des  </a:t>
            </a:r>
            <a:r>
              <a:rPr lang="fr-FR" dirty="0" err="1" smtClean="0"/>
              <a:t>javaRDD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Utilisation de méthode emprunter au langage fonctionnel pour réaliser des traitements sur les </a:t>
            </a:r>
            <a:r>
              <a:rPr lang="fr-FR" dirty="0" err="1" smtClean="0"/>
              <a:t>JavaRDD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Utilisation des classes </a:t>
            </a:r>
            <a:r>
              <a:rPr lang="fr-FR" dirty="0" err="1" smtClean="0"/>
              <a:t>Function</a:t>
            </a:r>
            <a:r>
              <a:rPr lang="fr-FR" dirty="0" smtClean="0"/>
              <a:t>, Function2,… </a:t>
            </a:r>
            <a:r>
              <a:rPr lang="fr-FR" dirty="0" smtClean="0"/>
              <a:t>permettant de définir les types d’entrées et de sorties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2"/>
                </a:solidFill>
              </a:rPr>
              <a:t>22</a:t>
            </a:fld>
            <a:endParaRPr lang="fr-F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2"/>
                </a:solidFill>
              </a:rPr>
              <a:t>23</a:t>
            </a:fld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3" t="17262" r="19236" b="56150"/>
          <a:stretch/>
        </p:blipFill>
        <p:spPr bwMode="auto">
          <a:xfrm>
            <a:off x="0" y="1484784"/>
            <a:ext cx="9144000" cy="234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51520" y="422108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Application d’une fonction, dont le paramètre est une classe dont on peut définir les types d’entrées et de sorties, puis application sur chaque élément de notre </a:t>
            </a:r>
            <a:r>
              <a:rPr lang="fr-FR" dirty="0" err="1" smtClean="0"/>
              <a:t>JavaRDD</a:t>
            </a:r>
            <a:r>
              <a:rPr lang="fr-FR" dirty="0" smtClean="0"/>
              <a:t> d’un traitement correspondant à la fonction call contenu dans la classe interne.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4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Application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Détermination d’une application à réaliser pour l’Observatoire</a:t>
            </a:r>
          </a:p>
          <a:p>
            <a:endParaRPr lang="fr-FR" dirty="0"/>
          </a:p>
          <a:p>
            <a:r>
              <a:rPr lang="fr-FR" dirty="0" smtClean="0"/>
              <a:t>Réalisation d’une application de </a:t>
            </a:r>
            <a:r>
              <a:rPr lang="fr-FR" dirty="0" err="1" smtClean="0"/>
              <a:t>CrossMatch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2"/>
                </a:solidFill>
              </a:rPr>
              <a:t>24</a:t>
            </a:fld>
            <a:endParaRPr lang="fr-F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0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Application - </a:t>
            </a:r>
            <a:r>
              <a:rPr lang="fr-FR" dirty="0" err="1" smtClean="0">
                <a:solidFill>
                  <a:schemeClr val="bg2"/>
                </a:solidFill>
              </a:rPr>
              <a:t>CrossMatch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Réalisation d’une jointure entre 2 catalogues</a:t>
            </a:r>
          </a:p>
          <a:p>
            <a:endParaRPr lang="fr-FR" dirty="0"/>
          </a:p>
          <a:p>
            <a:r>
              <a:rPr lang="fr-FR" dirty="0" smtClean="0"/>
              <a:t>Calcul d’un identifiant servant de clé de jointure</a:t>
            </a:r>
          </a:p>
          <a:p>
            <a:endParaRPr lang="fr-FR" dirty="0"/>
          </a:p>
          <a:p>
            <a:r>
              <a:rPr lang="fr-FR" dirty="0" smtClean="0"/>
              <a:t>Filtration des sources en calculant la distance entre elles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2"/>
                </a:solidFill>
              </a:rPr>
              <a:t>25</a:t>
            </a:fld>
            <a:endParaRPr lang="fr-F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3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Application - Description des sources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/>
              <a:t>2 Catalogues :</a:t>
            </a:r>
          </a:p>
          <a:p>
            <a:pPr lvl="1"/>
            <a:r>
              <a:rPr lang="fr-FR" dirty="0" err="1" smtClean="0"/>
              <a:t>Tycho</a:t>
            </a:r>
            <a:r>
              <a:rPr lang="fr-FR" dirty="0" smtClean="0"/>
              <a:t> : 2 539 913 valeurs</a:t>
            </a:r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pPr lvl="1"/>
            <a:r>
              <a:rPr lang="fr-FR" dirty="0" err="1" smtClean="0"/>
              <a:t>HipMain</a:t>
            </a:r>
            <a:r>
              <a:rPr lang="fr-FR" dirty="0" smtClean="0"/>
              <a:t> : 119 218 valeurs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2"/>
                </a:solidFill>
              </a:rPr>
              <a:t>26</a:t>
            </a:fld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7" name="Image 6"/>
          <p:cNvPicPr/>
          <p:nvPr/>
        </p:nvPicPr>
        <p:blipFill rotWithShape="1">
          <a:blip r:embed="rId2"/>
          <a:srcRect l="6081" t="14422" r="76831" b="68452"/>
          <a:stretch/>
        </p:blipFill>
        <p:spPr bwMode="auto">
          <a:xfrm>
            <a:off x="5607318" y="1844824"/>
            <a:ext cx="3536682" cy="22048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3220" r="73986" b="70513"/>
          <a:stretch/>
        </p:blipFill>
        <p:spPr bwMode="auto">
          <a:xfrm>
            <a:off x="683568" y="4437112"/>
            <a:ext cx="4032448" cy="18892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736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Application – Réalisation avec </a:t>
            </a:r>
            <a:r>
              <a:rPr lang="fr-FR" dirty="0" err="1">
                <a:solidFill>
                  <a:schemeClr val="bg2"/>
                </a:solidFill>
              </a:rPr>
              <a:t>H</a:t>
            </a:r>
            <a:r>
              <a:rPr lang="fr-FR" dirty="0" err="1" smtClean="0">
                <a:solidFill>
                  <a:schemeClr val="bg2"/>
                </a:solidFill>
              </a:rPr>
              <a:t>adoop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Réalisation de recherches pour trouver une façon de faire une jointure</a:t>
            </a:r>
          </a:p>
          <a:p>
            <a:endParaRPr lang="fr-FR" dirty="0"/>
          </a:p>
          <a:p>
            <a:r>
              <a:rPr lang="fr-FR" dirty="0" smtClean="0"/>
              <a:t>Construction du code :</a:t>
            </a:r>
          </a:p>
          <a:p>
            <a:pPr lvl="1"/>
            <a:r>
              <a:rPr lang="fr-FR" dirty="0" smtClean="0"/>
              <a:t>2 </a:t>
            </a:r>
            <a:r>
              <a:rPr lang="fr-FR" dirty="0" err="1" smtClean="0"/>
              <a:t>Mappers</a:t>
            </a:r>
            <a:r>
              <a:rPr lang="fr-FR" dirty="0" smtClean="0"/>
              <a:t>, un par catalogue</a:t>
            </a:r>
          </a:p>
          <a:p>
            <a:pPr lvl="1"/>
            <a:r>
              <a:rPr lang="fr-FR" dirty="0" smtClean="0"/>
              <a:t>1 </a:t>
            </a:r>
            <a:r>
              <a:rPr lang="fr-FR" dirty="0" err="1" smtClean="0"/>
              <a:t>Reducer</a:t>
            </a:r>
            <a:endParaRPr lang="fr-FR" dirty="0" smtClean="0"/>
          </a:p>
          <a:p>
            <a:pPr lvl="1"/>
            <a:r>
              <a:rPr lang="fr-FR" dirty="0" smtClean="0"/>
              <a:t>1 Driver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2"/>
                </a:solidFill>
              </a:rPr>
              <a:t>27</a:t>
            </a:fld>
            <a:endParaRPr lang="fr-F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3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4" t="26389" r="37307" b="16269"/>
          <a:stretch/>
        </p:blipFill>
        <p:spPr bwMode="auto">
          <a:xfrm>
            <a:off x="3831771" y="1772816"/>
            <a:ext cx="5312229" cy="419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Application - </a:t>
            </a:r>
            <a:r>
              <a:rPr lang="fr-FR" dirty="0" err="1" smtClean="0">
                <a:solidFill>
                  <a:schemeClr val="bg2"/>
                </a:solidFill>
              </a:rPr>
              <a:t>HipMainJoinMapper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7148"/>
            <a:ext cx="3898776" cy="4525963"/>
          </a:xfrm>
        </p:spPr>
        <p:txBody>
          <a:bodyPr>
            <a:normAutofit/>
          </a:bodyPr>
          <a:lstStyle/>
          <a:p>
            <a:endParaRPr lang="fr-FR" sz="2000" dirty="0"/>
          </a:p>
          <a:p>
            <a:r>
              <a:rPr lang="fr-FR" sz="2000" dirty="0" smtClean="0"/>
              <a:t>Découpage de la ligne courante pour obtenir valeurs de ra et de</a:t>
            </a:r>
          </a:p>
          <a:p>
            <a:endParaRPr lang="fr-FR" sz="2000" dirty="0"/>
          </a:p>
          <a:p>
            <a:r>
              <a:rPr lang="fr-FR" sz="2000" dirty="0" smtClean="0"/>
              <a:t>Calcul de l’identifiant à partir de ces 2 valeurs</a:t>
            </a:r>
          </a:p>
          <a:p>
            <a:endParaRPr lang="fr-FR" sz="2000" dirty="0"/>
          </a:p>
          <a:p>
            <a:r>
              <a:rPr lang="fr-FR" sz="2000" dirty="0" smtClean="0"/>
              <a:t>Création du couple &lt;</a:t>
            </a:r>
            <a:r>
              <a:rPr lang="fr-FR" sz="2000" dirty="0" err="1" smtClean="0"/>
              <a:t>clé,valeur</a:t>
            </a:r>
            <a:r>
              <a:rPr lang="fr-FR" sz="2000" dirty="0" smtClean="0"/>
              <a:t>&gt; : </a:t>
            </a:r>
          </a:p>
          <a:p>
            <a:pPr lvl="1"/>
            <a:r>
              <a:rPr lang="fr-FR" sz="2000" dirty="0" smtClean="0"/>
              <a:t>Clé -&gt; l’identifiant </a:t>
            </a:r>
          </a:p>
          <a:p>
            <a:pPr lvl="1"/>
            <a:r>
              <a:rPr lang="fr-FR" sz="2000" dirty="0"/>
              <a:t> </a:t>
            </a:r>
            <a:r>
              <a:rPr lang="fr-FR" sz="2000" dirty="0" smtClean="0"/>
              <a:t>valeur -&gt; la ligne courante + une lettre</a:t>
            </a:r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30DF5-4EA2-44A5-ACD0-D65A410E134C}" type="datetime1">
              <a:rPr lang="fr-FR" smtClean="0"/>
              <a:t>13/06/2015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086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4" t="7936" r="39316" b="19048"/>
          <a:stretch/>
        </p:blipFill>
        <p:spPr bwMode="auto">
          <a:xfrm>
            <a:off x="4144618" y="1516426"/>
            <a:ext cx="4963886" cy="534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Application - </a:t>
            </a:r>
            <a:r>
              <a:rPr lang="fr-FR" dirty="0" err="1" smtClean="0">
                <a:solidFill>
                  <a:schemeClr val="bg2"/>
                </a:solidFill>
              </a:rPr>
              <a:t>CrossMatchReducer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628800"/>
            <a:ext cx="4536504" cy="4525963"/>
          </a:xfrm>
        </p:spPr>
        <p:txBody>
          <a:bodyPr>
            <a:normAutofit lnSpcReduction="10000"/>
          </a:bodyPr>
          <a:lstStyle/>
          <a:p>
            <a:r>
              <a:rPr lang="fr-FR" sz="2000" dirty="0" smtClean="0"/>
              <a:t>En entrées : un couple &lt;</a:t>
            </a:r>
            <a:r>
              <a:rPr lang="fr-FR" sz="2000" dirty="0" err="1" smtClean="0"/>
              <a:t>clé,Collection</a:t>
            </a:r>
            <a:r>
              <a:rPr lang="fr-FR" sz="2000" dirty="0" smtClean="0"/>
              <a:t>&lt;valeur&gt;&gt; </a:t>
            </a:r>
          </a:p>
          <a:p>
            <a:endParaRPr lang="fr-FR" sz="2000" dirty="0" smtClean="0"/>
          </a:p>
          <a:p>
            <a:r>
              <a:rPr lang="fr-FR" sz="2000" dirty="0" smtClean="0"/>
              <a:t>Ces valeurs viennent des 2 catalogues, identification par la lettre </a:t>
            </a:r>
          </a:p>
          <a:p>
            <a:endParaRPr lang="fr-FR" sz="2000" dirty="0" smtClean="0"/>
          </a:p>
          <a:p>
            <a:r>
              <a:rPr lang="fr-FR" sz="2000" dirty="0" smtClean="0"/>
              <a:t>Parcours de la Collection&lt;valeur&gt; pour ranger chaque valeur dans la liste correspondante</a:t>
            </a:r>
          </a:p>
          <a:p>
            <a:endParaRPr lang="fr-FR" sz="2000" dirty="0" smtClean="0"/>
          </a:p>
          <a:p>
            <a:r>
              <a:rPr lang="fr-FR" sz="2000" dirty="0" smtClean="0"/>
              <a:t>Réalisation de la jointure en parcourant les 2 listes, filtration des données avant écriture</a:t>
            </a:r>
            <a:endParaRPr lang="fr-FR" sz="20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05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Introduction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Choix de l’Observatoire astronomique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2 raisons ayant motivé ce choix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2"/>
                </a:solidFill>
              </a:rPr>
              <a:t>3</a:t>
            </a:fld>
            <a:endParaRPr lang="fr-F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80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Application - Résultat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En entrée on a donc :</a:t>
            </a:r>
          </a:p>
          <a:p>
            <a:pPr lvl="1"/>
            <a:r>
              <a:rPr lang="fr-FR" dirty="0" err="1" smtClean="0"/>
              <a:t>Tycho</a:t>
            </a:r>
            <a:r>
              <a:rPr lang="fr-FR" dirty="0" smtClean="0"/>
              <a:t> : 2,5 Millions valeurs</a:t>
            </a:r>
          </a:p>
          <a:p>
            <a:pPr lvl="1">
              <a:buFontTx/>
              <a:buChar char="-"/>
            </a:pPr>
            <a:r>
              <a:rPr lang="fr-FR" dirty="0" err="1" smtClean="0"/>
              <a:t>HipMain</a:t>
            </a:r>
            <a:r>
              <a:rPr lang="fr-FR" dirty="0" smtClean="0"/>
              <a:t> : 120 000 valeurs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En sortie </a:t>
            </a:r>
            <a:r>
              <a:rPr lang="fr-FR" dirty="0" smtClean="0"/>
              <a:t>: 119 167 valeurs </a:t>
            </a:r>
            <a:endParaRPr lang="fr-FR" dirty="0"/>
          </a:p>
          <a:p>
            <a:pPr lvl="1">
              <a:buFontTx/>
              <a:buChar char="-"/>
            </a:pP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2"/>
                </a:solidFill>
              </a:rPr>
              <a:t>30</a:t>
            </a:fld>
            <a:endParaRPr lang="fr-F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Conclusion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mtClean="0"/>
          </a:p>
          <a:p>
            <a:r>
              <a:rPr lang="fr-FR" smtClean="0"/>
              <a:t>Une </a:t>
            </a:r>
            <a:r>
              <a:rPr lang="fr-FR" dirty="0" smtClean="0"/>
              <a:t>expérience enrichissante</a:t>
            </a:r>
          </a:p>
          <a:p>
            <a:endParaRPr lang="fr-FR" dirty="0"/>
          </a:p>
          <a:p>
            <a:r>
              <a:rPr lang="fr-FR" dirty="0" smtClean="0"/>
              <a:t>Difficultés rencontrées</a:t>
            </a:r>
          </a:p>
          <a:p>
            <a:endParaRPr lang="fr-FR" dirty="0"/>
          </a:p>
          <a:p>
            <a:r>
              <a:rPr lang="fr-FR" dirty="0" smtClean="0"/>
              <a:t>Conclusion sur </a:t>
            </a:r>
            <a:r>
              <a:rPr lang="fr-FR" dirty="0" err="1" smtClean="0"/>
              <a:t>Hadoop</a:t>
            </a:r>
            <a:r>
              <a:rPr lang="fr-FR" dirty="0" smtClean="0"/>
              <a:t> et </a:t>
            </a:r>
            <a:r>
              <a:rPr lang="fr-FR" dirty="0" err="1" smtClean="0"/>
              <a:t>Spark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2"/>
                </a:solidFill>
              </a:rPr>
              <a:t>31</a:t>
            </a:fld>
            <a:endParaRPr lang="fr-F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74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Merci de m’avoir écouté, avez-vous des questions ?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57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http://www.google.fr/url?source=imglanding&amp;ct=img&amp;q=http://astro.u-strasbg.fr/~aubert/Observatoire.jpg&amp;sa=X&amp;ei=cW5UVcvCEcLkUqiWgJgM&amp;ved=0CAkQ8wc&amp;usg=AFQjCNHNUTeL6u4PJEVuSsykmAmPjka5X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08920"/>
            <a:ext cx="2444621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Présentation de l’entreprise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Stage réalisé à l’Observatoire astronomique de Strasbourg</a:t>
            </a:r>
          </a:p>
          <a:p>
            <a:endParaRPr lang="fr-FR" dirty="0" smtClean="0"/>
          </a:p>
          <a:p>
            <a:r>
              <a:rPr lang="fr-FR" dirty="0" smtClean="0"/>
              <a:t>Construit en 1881, </a:t>
            </a:r>
            <a:r>
              <a:rPr lang="fr-FR" dirty="0" smtClean="0"/>
              <a:t>possède</a:t>
            </a:r>
          </a:p>
          <a:p>
            <a:pPr marL="0" indent="0">
              <a:buNone/>
            </a:pPr>
            <a:r>
              <a:rPr lang="fr-FR" dirty="0" smtClean="0"/>
              <a:t> la 3</a:t>
            </a:r>
            <a:r>
              <a:rPr lang="fr-FR" baseline="30000" dirty="0" smtClean="0"/>
              <a:t>ème</a:t>
            </a:r>
            <a:r>
              <a:rPr lang="fr-FR" dirty="0" smtClean="0"/>
              <a:t> plus grande lunette </a:t>
            </a:r>
          </a:p>
          <a:p>
            <a:pPr marL="0" indent="0">
              <a:buNone/>
            </a:pPr>
            <a:r>
              <a:rPr lang="fr-FR" dirty="0" smtClean="0"/>
              <a:t>de France par sa tailler 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Il se doit de contribuer aux</a:t>
            </a:r>
          </a:p>
          <a:p>
            <a:pPr marL="0" indent="0">
              <a:buNone/>
            </a:pPr>
            <a:r>
              <a:rPr lang="fr-FR" dirty="0" smtClean="0"/>
              <a:t> progrès de la connaissance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2"/>
                </a:solidFill>
              </a:rPr>
              <a:t>4</a:t>
            </a:fld>
            <a:endParaRPr lang="fr-F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35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Présentation de l’entreprise – Les équipes de recherche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2"/>
                </a:solidFill>
              </a:rPr>
              <a:t>5</a:t>
            </a:fld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7" name="Picture 3" descr="C:\Users\narcy\Desktop\COLINE\LOGOS\CDS\CDS LOGO refai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332" r="29332"/>
          <a:stretch/>
        </p:blipFill>
        <p:spPr bwMode="auto">
          <a:xfrm>
            <a:off x="4366140" y="4826802"/>
            <a:ext cx="3816112" cy="216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Shape 2"/>
          <p:cNvSpPr txBox="1"/>
          <p:nvPr/>
        </p:nvSpPr>
        <p:spPr>
          <a:xfrm>
            <a:off x="251520" y="1652613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  <a:p>
            <a:pPr>
              <a:buFont typeface="Arial"/>
              <a:buChar char="•"/>
            </a:pP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 Galaxies </a:t>
            </a:r>
            <a:r>
              <a:rPr lang="fr-FR" sz="3200" dirty="0">
                <a:solidFill>
                  <a:srgbClr val="000000"/>
                </a:solidFill>
                <a:latin typeface="Calibri"/>
              </a:rPr>
              <a:t>: réalise des recherches sur la formation des galaxies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 Hautes </a:t>
            </a:r>
            <a:r>
              <a:rPr lang="fr-FR" sz="3200" dirty="0">
                <a:solidFill>
                  <a:srgbClr val="000000"/>
                </a:solidFill>
                <a:latin typeface="Calibri"/>
              </a:rPr>
              <a:t>énergies : s’intéresse aux sources émettrice de rayon X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fr-FR" sz="3200" dirty="0" smtClean="0">
                <a:solidFill>
                  <a:srgbClr val="000000"/>
                </a:solidFill>
                <a:latin typeface="Calibri"/>
              </a:rPr>
              <a:t> Le </a:t>
            </a:r>
            <a:r>
              <a:rPr lang="fr-FR" sz="3200" dirty="0">
                <a:solidFill>
                  <a:srgbClr val="000000"/>
                </a:solidFill>
                <a:latin typeface="Calibri"/>
              </a:rPr>
              <a:t>CDS : développe des services d’accès aux données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425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2"/>
                </a:solidFill>
              </a:rPr>
              <a:t>Présentation de l’entreprise - Les services du CDS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2"/>
                </a:solidFill>
              </a:rPr>
              <a:t>6</a:t>
            </a:fld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2469493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68960"/>
            <a:ext cx="2376264" cy="158417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3009044" y="1600201"/>
            <a:ext cx="5677755" cy="11087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000" dirty="0" smtClean="0"/>
              <a:t>Base de données de référence pour la bibliographie des objets astronomiques</a:t>
            </a:r>
          </a:p>
          <a:p>
            <a:pPr marL="0" indent="0" algn="just">
              <a:buNone/>
            </a:pPr>
            <a:r>
              <a:rPr lang="fr-FR" sz="2000" dirty="0" smtClean="0"/>
              <a:t>Plus de 40 ans de données, informations sur plus de 8 Millions d’objets</a:t>
            </a:r>
            <a:endParaRPr lang="fr-FR" sz="2000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322566" y="3501008"/>
            <a:ext cx="5677755" cy="1108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000" dirty="0" smtClean="0"/>
              <a:t>Base de données qui regroupe plus de 13 000 catalogues d’objets célestes. 300 000 requêtes par jour en moyenne.</a:t>
            </a:r>
            <a:endParaRPr lang="fr-FR" sz="2000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3070709" y="5085184"/>
            <a:ext cx="5677755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fr-FR" sz="2000" dirty="0" smtClean="0"/>
              <a:t>Atlas interactif du ciel permettant de visualiser des images astronomiques </a:t>
            </a:r>
            <a:endParaRPr lang="fr-FR" sz="2000" dirty="0"/>
          </a:p>
        </p:txBody>
      </p:sp>
      <p:pic>
        <p:nvPicPr>
          <p:cNvPr id="3" name="Image 2" descr="aladin_smal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038591"/>
            <a:ext cx="2160240" cy="127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4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Sujet du stage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dirty="0" smtClean="0"/>
              <a:t>Problématique du </a:t>
            </a:r>
            <a:r>
              <a:rPr lang="fr-FR" dirty="0" err="1" smtClean="0"/>
              <a:t>Big</a:t>
            </a:r>
            <a:r>
              <a:rPr lang="fr-FR" dirty="0" smtClean="0"/>
              <a:t> Data et notamment les technologies qui gravitent autour</a:t>
            </a:r>
          </a:p>
          <a:p>
            <a:endParaRPr lang="fr-FR" dirty="0"/>
          </a:p>
          <a:p>
            <a:r>
              <a:rPr lang="fr-FR" dirty="0" smtClean="0"/>
              <a:t>Enjeux du stage :</a:t>
            </a:r>
          </a:p>
          <a:p>
            <a:pPr lvl="1">
              <a:buFont typeface="Arial"/>
              <a:buChar char="–"/>
            </a:pP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smtClean="0"/>
              <a:t>R</a:t>
            </a:r>
            <a:r>
              <a:rPr lang="fr-FR" dirty="0" smtClean="0">
                <a:solidFill>
                  <a:srgbClr val="000000"/>
                </a:solidFill>
              </a:rPr>
              <a:t>éalisation </a:t>
            </a:r>
            <a:r>
              <a:rPr lang="fr-FR" dirty="0">
                <a:solidFill>
                  <a:srgbClr val="000000"/>
                </a:solidFill>
              </a:rPr>
              <a:t>de diverses expérimentations dans le but d’éprouver les outils à disposition</a:t>
            </a:r>
            <a:endParaRPr lang="fr-FR" dirty="0"/>
          </a:p>
          <a:p>
            <a:pPr lvl="1">
              <a:buFont typeface="Arial"/>
              <a:buChar char="–"/>
            </a:pPr>
            <a:r>
              <a:rPr lang="fr-FR" dirty="0" smtClean="0">
                <a:solidFill>
                  <a:srgbClr val="000000"/>
                </a:solidFill>
              </a:rPr>
              <a:t> Mise </a:t>
            </a:r>
            <a:r>
              <a:rPr lang="fr-FR" dirty="0">
                <a:solidFill>
                  <a:srgbClr val="000000"/>
                </a:solidFill>
              </a:rPr>
              <a:t>en œuvre d’un cas d’utilisation de l’Observatoire</a:t>
            </a:r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2"/>
                </a:solidFill>
              </a:rPr>
              <a:t>7</a:t>
            </a:fld>
            <a:endParaRPr lang="fr-F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2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5192" y="274638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Sujet du stage - Déroulement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81192" y="6356350"/>
            <a:ext cx="2133600" cy="365125"/>
          </a:xfrm>
        </p:spPr>
        <p:txBody>
          <a:bodyPr/>
          <a:lstStyle/>
          <a:p>
            <a:fld id="{35442578-B874-406A-9685-56ACD319D0AE}" type="slidenum">
              <a:rPr lang="fr-FR" smtClean="0">
                <a:solidFill>
                  <a:schemeClr val="bg2"/>
                </a:solidFill>
              </a:rPr>
              <a:t>8</a:t>
            </a:fld>
            <a:endParaRPr lang="fr-FR" dirty="0">
              <a:solidFill>
                <a:schemeClr val="bg2"/>
              </a:solidFill>
            </a:endParaRPr>
          </a:p>
        </p:txBody>
      </p:sp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904953"/>
              </p:ext>
            </p:extLst>
          </p:nvPr>
        </p:nvGraphicFramePr>
        <p:xfrm>
          <a:off x="755574" y="1844824"/>
          <a:ext cx="7344820" cy="2664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2"/>
                <a:gridCol w="734482"/>
                <a:gridCol w="734482"/>
                <a:gridCol w="734482"/>
                <a:gridCol w="734482"/>
                <a:gridCol w="734482"/>
                <a:gridCol w="734482"/>
                <a:gridCol w="734482"/>
                <a:gridCol w="734482"/>
                <a:gridCol w="734482"/>
              </a:tblGrid>
              <a:tr h="53285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285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285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285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32859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au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637580"/>
              </p:ext>
            </p:extLst>
          </p:nvPr>
        </p:nvGraphicFramePr>
        <p:xfrm>
          <a:off x="827584" y="4797152"/>
          <a:ext cx="527720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20"/>
              </a:tblGrid>
              <a:tr h="43204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782744"/>
              </p:ext>
            </p:extLst>
          </p:nvPr>
        </p:nvGraphicFramePr>
        <p:xfrm>
          <a:off x="827584" y="5517232"/>
          <a:ext cx="527720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20"/>
              </a:tblGrid>
              <a:tr h="43204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au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659064"/>
              </p:ext>
            </p:extLst>
          </p:nvPr>
        </p:nvGraphicFramePr>
        <p:xfrm>
          <a:off x="3419872" y="4797152"/>
          <a:ext cx="527720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20"/>
              </a:tblGrid>
              <a:tr h="43204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au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479390"/>
              </p:ext>
            </p:extLst>
          </p:nvPr>
        </p:nvGraphicFramePr>
        <p:xfrm>
          <a:off x="3419872" y="5517232"/>
          <a:ext cx="527720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20"/>
              </a:tblGrid>
              <a:tr h="43204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588203"/>
              </p:ext>
            </p:extLst>
          </p:nvPr>
        </p:nvGraphicFramePr>
        <p:xfrm>
          <a:off x="5940152" y="4797152"/>
          <a:ext cx="527720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720"/>
              </a:tblGrid>
              <a:tr h="43204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8" name="ZoneTexte 27"/>
          <p:cNvSpPr txBox="1"/>
          <p:nvPr/>
        </p:nvSpPr>
        <p:spPr>
          <a:xfrm>
            <a:off x="1547664" y="48598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Etat de l’art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1547664" y="5371475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Essais avec </a:t>
            </a:r>
            <a:r>
              <a:rPr lang="fr-FR" dirty="0" err="1" smtClean="0"/>
              <a:t>Hadoop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4139952" y="472136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Essais avec </a:t>
            </a:r>
            <a:r>
              <a:rPr lang="fr-FR" dirty="0" err="1" smtClean="0"/>
              <a:t>Spark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4139952" y="5446965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Réalisation de l’application</a:t>
            </a:r>
            <a:endParaRPr lang="fr-FR" dirty="0"/>
          </a:p>
        </p:txBody>
      </p:sp>
      <p:sp>
        <p:nvSpPr>
          <p:cNvPr id="32" name="ZoneTexte 31"/>
          <p:cNvSpPr txBox="1"/>
          <p:nvPr/>
        </p:nvSpPr>
        <p:spPr>
          <a:xfrm>
            <a:off x="6588224" y="473262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Rédaction du rapport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32811" y="14441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2087724" y="145493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3563888" y="148888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040052" y="14441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6522028" y="14441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8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7812360" y="14549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00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/>
                </a:solidFill>
              </a:rPr>
              <a:t>Etat de l’art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2800" dirty="0" smtClean="0"/>
          </a:p>
          <a:p>
            <a:endParaRPr lang="fr-FR" sz="2800" dirty="0" smtClean="0"/>
          </a:p>
          <a:p>
            <a:r>
              <a:rPr lang="fr-FR" sz="2800" dirty="0" smtClean="0"/>
              <a:t>Début du stage : découvrir les technologies du </a:t>
            </a:r>
            <a:r>
              <a:rPr lang="fr-FR" sz="2800" dirty="0" err="1" smtClean="0"/>
              <a:t>Big</a:t>
            </a:r>
            <a:r>
              <a:rPr lang="fr-FR" sz="2800" dirty="0" smtClean="0"/>
              <a:t> Data</a:t>
            </a:r>
          </a:p>
          <a:p>
            <a:endParaRPr lang="fr-FR" sz="2800" dirty="0"/>
          </a:p>
          <a:p>
            <a:r>
              <a:rPr lang="fr-FR" sz="2800" dirty="0" smtClean="0"/>
              <a:t>Apprentissage des différentes facettes de cette technologie</a:t>
            </a:r>
            <a:endParaRPr lang="fr-FR" sz="2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42578-B874-406A-9685-56ACD319D0AE}" type="slidenum">
              <a:rPr lang="fr-FR" smtClean="0">
                <a:solidFill>
                  <a:schemeClr val="bg2"/>
                </a:solidFill>
              </a:rPr>
              <a:t>9</a:t>
            </a:fld>
            <a:endParaRPr lang="fr-F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1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1838</TotalTime>
  <Words>995</Words>
  <Application>Microsoft Office PowerPoint</Application>
  <PresentationFormat>Affichage à l'écran (4:3)</PresentationFormat>
  <Paragraphs>262</Paragraphs>
  <Slides>32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Thème Office</vt:lpstr>
      <vt:lpstr>Recherche &amp; Développement autour de la problématique du Big Data</vt:lpstr>
      <vt:lpstr>Présentation PowerPoint</vt:lpstr>
      <vt:lpstr>Introduction</vt:lpstr>
      <vt:lpstr>Présentation de l’entreprise</vt:lpstr>
      <vt:lpstr>Présentation de l’entreprise – Les équipes de recherche</vt:lpstr>
      <vt:lpstr>Présentation de l’entreprise - Les services du CDS</vt:lpstr>
      <vt:lpstr>Sujet du stage</vt:lpstr>
      <vt:lpstr>Sujet du stage - Déroulement</vt:lpstr>
      <vt:lpstr>Etat de l’art</vt:lpstr>
      <vt:lpstr>Etat de l’art – Le Big Data</vt:lpstr>
      <vt:lpstr>Etat de l’art - MapReduce</vt:lpstr>
      <vt:lpstr>Etat de l’art - Hadoop</vt:lpstr>
      <vt:lpstr>Etat de l’art - Spark</vt:lpstr>
      <vt:lpstr>Etat de l’art – Pig &amp; Hive</vt:lpstr>
      <vt:lpstr>Découverte et expérimentation</vt:lpstr>
      <vt:lpstr>Présentation PowerPoint</vt:lpstr>
      <vt:lpstr>Présentation PowerPoint</vt:lpstr>
      <vt:lpstr>Découverte et expérimentation -Hive</vt:lpstr>
      <vt:lpstr>Bilan sur Hive et Pig</vt:lpstr>
      <vt:lpstr>Découverte et expérimentation – Essais avec Hadoop</vt:lpstr>
      <vt:lpstr>Présentation PowerPoint</vt:lpstr>
      <vt:lpstr>Découverte et expérimentation – Essais avec Spark</vt:lpstr>
      <vt:lpstr>Présentation PowerPoint</vt:lpstr>
      <vt:lpstr>Application</vt:lpstr>
      <vt:lpstr>Application - CrossMatch</vt:lpstr>
      <vt:lpstr>Application - Description des sources</vt:lpstr>
      <vt:lpstr>Application – Réalisation avec Hadoop</vt:lpstr>
      <vt:lpstr>Application - HipMainJoinMapper</vt:lpstr>
      <vt:lpstr>Application - CrossMatchReducer</vt:lpstr>
      <vt:lpstr>Application - Résultat</vt:lpstr>
      <vt:lpstr>Conclusion</vt:lpstr>
      <vt:lpstr>Merci de m’avoir écouté, avez-vous des questions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PRESENTATION</dc:title>
  <dc:creator>narcy</dc:creator>
  <cp:lastModifiedBy>Joris</cp:lastModifiedBy>
  <cp:revision>171</cp:revision>
  <dcterms:created xsi:type="dcterms:W3CDTF">2015-04-07T14:25:53Z</dcterms:created>
  <dcterms:modified xsi:type="dcterms:W3CDTF">2015-06-13T08:54:30Z</dcterms:modified>
</cp:coreProperties>
</file>