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FEF2B-C1E5-704B-9A6B-0C8FF57BC989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0C7B6-4A7C-7D4E-863D-7A59ECCF25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69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86559-9553-554E-A03F-AAB4B61C971E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5D3BB-A0C4-8D4F-A41C-837169299E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691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5D6D-6482-074A-A6AF-535E3F3EC463}" type="datetime1">
              <a:rPr lang="fr-FR" smtClean="0"/>
              <a:t>10/03/2015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AA0-919C-6844-B723-EA0BB2B890D2}" type="datetime1">
              <a:rPr lang="fr-FR" smtClean="0"/>
              <a:t>10/03/2015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B4F75D-02FB-BA4E-B488-C7519D790FF0}" type="datetime1">
              <a:rPr lang="fr-FR" smtClean="0"/>
              <a:t>10/03/2015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FFC44C-176D-6343-A2D7-01E218B05C10}" type="datetime1">
              <a:rPr lang="fr-FR" smtClean="0"/>
              <a:t>10/03/2015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7910DC-D13C-3847-8806-1BC84E54F7EF}" type="datetime1">
              <a:rPr lang="fr-FR" smtClean="0"/>
              <a:t>10/03/2015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A23F-3010-6D49-BF5E-81BE4F282369}" type="datetime1">
              <a:rPr lang="fr-FR" smtClean="0"/>
              <a:t>10/03/2015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68B-58D6-7042-9AB7-3592D4BE841F}" type="datetime1">
              <a:rPr lang="fr-FR" smtClean="0"/>
              <a:t>10/03/2015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D13E-B435-0846-A9CC-19BEE1404429}" type="datetime1">
              <a:rPr lang="fr-FR" smtClean="0"/>
              <a:t>10/03/2015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113A-ACA9-A242-91F7-C67A1D3355BF}" type="datetime1">
              <a:rPr lang="fr-FR" smtClean="0"/>
              <a:t>10/03/2015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4A902B-DD3E-8741-9358-9FCC53AD4ED7}" type="datetime1">
              <a:rPr lang="fr-FR" smtClean="0"/>
              <a:t>10/03/2015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78BD-7F8E-7149-89A1-C9F6F8AD97C3}" type="datetime1">
              <a:rPr lang="fr-FR" smtClean="0"/>
              <a:t>10/03/2015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E7DA-E2B6-A742-9C0E-37577E284F14}" type="datetime1">
              <a:rPr lang="fr-FR" smtClean="0"/>
              <a:t>10/03/2015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44E-4E0E-6C4E-A3BC-A4F21CBCE2DA}" type="datetime1">
              <a:rPr lang="fr-FR" smtClean="0"/>
              <a:t>10/03/2015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AD11-DF25-0547-96CC-1B691373164D}" type="datetime1">
              <a:rPr lang="fr-FR" smtClean="0"/>
              <a:t>10/03/2015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4D69-821D-C242-9198-863F192200D3}" type="datetime1">
              <a:rPr lang="fr-FR" smtClean="0"/>
              <a:t>10/03/2015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FD9B-0E36-EA47-AABD-CC91B24D644A}" type="datetime1">
              <a:rPr lang="fr-FR" smtClean="0"/>
              <a:t>10/03/2015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479A67-48D2-A341-A3BA-891E67CAC5B2}" type="datetime1">
              <a:rPr lang="fr-FR" smtClean="0"/>
              <a:t>10/03/2015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890" y="1270142"/>
            <a:ext cx="8228013" cy="1927225"/>
          </a:xfrm>
        </p:spPr>
        <p:txBody>
          <a:bodyPr/>
          <a:lstStyle/>
          <a:p>
            <a:r>
              <a:rPr lang="fr-FR" sz="3600" dirty="0" smtClean="0"/>
              <a:t>Développements d’outils et d’interfaces pour les services web du CDS</a:t>
            </a:r>
            <a:endParaRPr lang="fr-FR" sz="36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586897" y="4175391"/>
            <a:ext cx="4111897" cy="10668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Enseignant suiveur</a:t>
            </a:r>
          </a:p>
          <a:p>
            <a:r>
              <a:rPr lang="fr-FR" dirty="0" smtClean="0"/>
              <a:t>Christian Fischer</a:t>
            </a:r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76886" y="4181596"/>
            <a:ext cx="4111897" cy="10668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Tuteurs en entreprise</a:t>
            </a:r>
          </a:p>
          <a:p>
            <a:r>
              <a:rPr lang="fr-FR" dirty="0" smtClean="0"/>
              <a:t>André </a:t>
            </a:r>
            <a:r>
              <a:rPr lang="fr-FR" dirty="0" err="1" smtClean="0"/>
              <a:t>Schaaff</a:t>
            </a:r>
            <a:endParaRPr lang="fr-FR" dirty="0" smtClean="0"/>
          </a:p>
          <a:p>
            <a:r>
              <a:rPr lang="fr-FR" dirty="0" smtClean="0"/>
              <a:t>Gilles Landais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76886" y="293094"/>
            <a:ext cx="3440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ROLLING Thomas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Département Génie informatique</a:t>
            </a:r>
          </a:p>
          <a:p>
            <a:r>
              <a:rPr lang="fr-FR" dirty="0">
                <a:solidFill>
                  <a:schemeClr val="bg1"/>
                </a:solidFill>
              </a:rPr>
              <a:t>Rapport de stage ST40 – P15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3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utilisateurs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André </a:t>
            </a:r>
            <a:r>
              <a:rPr lang="fr-FR" dirty="0" err="1" smtClean="0"/>
              <a:t>Schaaff</a:t>
            </a:r>
            <a:r>
              <a:rPr lang="fr-FR" dirty="0" smtClean="0"/>
              <a:t> a diffusé l’outil pour récolter des retours auprès des développeurs, notamment auprès de :</a:t>
            </a:r>
          </a:p>
          <a:p>
            <a:pPr lvl="1"/>
            <a:r>
              <a:rPr lang="fr-FR" dirty="0" smtClean="0"/>
              <a:t>IMCCE.</a:t>
            </a:r>
          </a:p>
          <a:p>
            <a:pPr lvl="1"/>
            <a:r>
              <a:rPr lang="fr-FR" dirty="0" smtClean="0"/>
              <a:t>Observatoire de Paris.</a:t>
            </a:r>
          </a:p>
          <a:p>
            <a:pPr lvl="1"/>
            <a:r>
              <a:rPr lang="fr-FR" dirty="0" smtClean="0"/>
              <a:t>Observatoire de Strasbourg.</a:t>
            </a:r>
          </a:p>
          <a:p>
            <a:r>
              <a:rPr lang="fr-FR" dirty="0" smtClean="0"/>
              <a:t>Accueil favorable, surtout pour la prise en charge de l’encodage en base 64.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Développement d’une interface </a:t>
            </a:r>
            <a:r>
              <a:rPr lang="fr-FR" dirty="0" smtClean="0"/>
              <a:t>utilisateur </a:t>
            </a:r>
            <a:r>
              <a:rPr lang="fr-FR" dirty="0" err="1" smtClean="0">
                <a:solidFill>
                  <a:srgbClr val="FFFFFF"/>
                </a:solidFill>
              </a:rPr>
              <a:t>VizieR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" name="Espace réservé du contenu 3" descr="Capture d’écran 2015-02-11 à 11.24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 b="21686"/>
          <a:stretch>
            <a:fillRect/>
          </a:stretch>
        </p:blipFill>
        <p:spPr>
          <a:xfrm>
            <a:off x="262985" y="2121234"/>
            <a:ext cx="2582098" cy="2031128"/>
          </a:xfrm>
        </p:spPr>
      </p:pic>
      <p:pic>
        <p:nvPicPr>
          <p:cNvPr id="5" name="Image 4" descr="Capture d’écran 2015-02-11 à 11.24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83" y="2121234"/>
            <a:ext cx="6024143" cy="2031128"/>
          </a:xfrm>
          <a:prstGeom prst="rect">
            <a:avLst/>
          </a:prstGeom>
        </p:spPr>
      </p:pic>
      <p:pic>
        <p:nvPicPr>
          <p:cNvPr id="6" name="Image 5" descr="Capture d’écran 2015-02-11 à 11.26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8" y="4270678"/>
            <a:ext cx="8375794" cy="208567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7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d’une interface utilisateur </a:t>
            </a:r>
            <a:r>
              <a:rPr lang="fr-FR" dirty="0" err="1" smtClean="0">
                <a:solidFill>
                  <a:srgbClr val="FFFFFF"/>
                </a:solidFill>
              </a:rPr>
              <a:t>VizieR</a:t>
            </a:r>
            <a:r>
              <a:rPr lang="fr-FR" dirty="0" smtClean="0">
                <a:solidFill>
                  <a:srgbClr val="FFFFFF"/>
                </a:solidFill>
              </a:rPr>
              <a:t> (2)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Problème de l’ancienne interface :</a:t>
            </a:r>
          </a:p>
          <a:p>
            <a:pPr lvl="1"/>
            <a:r>
              <a:rPr lang="fr-FR" dirty="0" smtClean="0"/>
              <a:t>Manque d’ergonomie (information difficilement accessible).</a:t>
            </a:r>
          </a:p>
          <a:p>
            <a:pPr lvl="1"/>
            <a:r>
              <a:rPr lang="fr-FR" dirty="0" smtClean="0"/>
              <a:t>Interface archaïque.</a:t>
            </a:r>
          </a:p>
          <a:p>
            <a:pPr lvl="1"/>
            <a:r>
              <a:rPr lang="fr-FR" dirty="0" smtClean="0"/>
              <a:t>Manque d’interactivité.</a:t>
            </a:r>
          </a:p>
          <a:p>
            <a:r>
              <a:rPr lang="fr-FR" dirty="0" smtClean="0"/>
              <a:t>Objectif de la nouvelle interface :</a:t>
            </a:r>
          </a:p>
          <a:p>
            <a:pPr lvl="1"/>
            <a:r>
              <a:rPr lang="fr-FR" dirty="0" smtClean="0"/>
              <a:t>Disposer d’un ensemble d’outils dynamiques pour filtrer et affiner les résultats.</a:t>
            </a:r>
          </a:p>
          <a:p>
            <a:pPr lvl="1"/>
            <a:r>
              <a:rPr lang="fr-FR" dirty="0" smtClean="0"/>
              <a:t>Mettre en avant les différents services susceptible d’accéder aux données (TAP, SED, FTP, …).</a:t>
            </a:r>
          </a:p>
          <a:p>
            <a:pPr lvl="1"/>
            <a:r>
              <a:rPr lang="fr-FR" dirty="0" smtClean="0"/>
              <a:t>Respecter l’éthique visuel du CDS : Sobriété.</a:t>
            </a:r>
          </a:p>
          <a:p>
            <a:pPr lvl="1"/>
            <a:endParaRPr lang="fr-FR" dirty="0" smtClean="0"/>
          </a:p>
          <a:p>
            <a:pPr marL="34925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0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Développement d’une interface </a:t>
            </a:r>
            <a:r>
              <a:rPr lang="fr-FR" dirty="0" smtClean="0"/>
              <a:t>utilisateur </a:t>
            </a:r>
            <a:r>
              <a:rPr lang="fr-FR" dirty="0" err="1" smtClean="0"/>
              <a:t>VizieR</a:t>
            </a:r>
            <a:r>
              <a:rPr lang="fr-FR" dirty="0" smtClean="0"/>
              <a:t>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Fonctionnalités mises en place :</a:t>
            </a:r>
          </a:p>
          <a:p>
            <a:r>
              <a:rPr lang="fr-FR" dirty="0" smtClean="0"/>
              <a:t>Tableau dynamique (pagination, tri, recherche).</a:t>
            </a:r>
          </a:p>
          <a:p>
            <a:r>
              <a:rPr lang="fr-FR" dirty="0" smtClean="0"/>
              <a:t>Implémentation d’une dizaine de filtres (spectre, image, …).</a:t>
            </a:r>
          </a:p>
          <a:p>
            <a:r>
              <a:rPr lang="fr-FR" dirty="0" smtClean="0"/>
              <a:t>Gestion des mots clés via </a:t>
            </a:r>
            <a:r>
              <a:rPr lang="fr-FR" dirty="0" smtClean="0">
                <a:solidFill>
                  <a:srgbClr val="595959"/>
                </a:solidFill>
              </a:rPr>
              <a:t>une </a:t>
            </a:r>
            <a:r>
              <a:rPr lang="fr-FR" dirty="0" smtClean="0"/>
              <a:t>liste noire.</a:t>
            </a:r>
          </a:p>
          <a:p>
            <a:r>
              <a:rPr lang="fr-FR" dirty="0" smtClean="0"/>
              <a:t>Chargement des actualités depuis le site officiel du CDS.</a:t>
            </a:r>
            <a:endParaRPr lang="fr-FR" dirty="0"/>
          </a:p>
          <a:p>
            <a:r>
              <a:rPr lang="fr-FR" dirty="0" smtClean="0"/>
              <a:t>Page de classement (popularité, date, </a:t>
            </a:r>
            <a:r>
              <a:rPr lang="fr-FR" dirty="0" err="1" smtClean="0"/>
              <a:t>etc</a:t>
            </a:r>
            <a:r>
              <a:rPr lang="fr-FR" dirty="0" smtClean="0"/>
              <a:t> …).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6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Remerciements :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André </a:t>
            </a:r>
            <a:r>
              <a:rPr lang="fr-FR" dirty="0" err="1" smtClean="0">
                <a:solidFill>
                  <a:srgbClr val="595959"/>
                </a:solidFill>
              </a:rPr>
              <a:t>Schaaff</a:t>
            </a:r>
            <a:r>
              <a:rPr lang="fr-FR" dirty="0" smtClean="0">
                <a:solidFill>
                  <a:srgbClr val="595959"/>
                </a:solidFill>
              </a:rPr>
              <a:t> pour m’avoir permis de rejoindre le centre de données astronomiques de Strasbourg.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Gilles Landais pour avoir suivi le développement de l’interface utilisateur de </a:t>
            </a:r>
            <a:r>
              <a:rPr lang="fr-FR" dirty="0" err="1" smtClean="0">
                <a:solidFill>
                  <a:srgbClr val="595959"/>
                </a:solidFill>
              </a:rPr>
              <a:t>VizieR</a:t>
            </a:r>
            <a:r>
              <a:rPr lang="fr-FR" dirty="0" smtClean="0">
                <a:solidFill>
                  <a:srgbClr val="595959"/>
                </a:solidFill>
              </a:rPr>
              <a:t>.</a:t>
            </a:r>
          </a:p>
          <a:p>
            <a:r>
              <a:rPr lang="fr-FR" dirty="0" smtClean="0">
                <a:solidFill>
                  <a:srgbClr val="595959"/>
                </a:solidFill>
              </a:rPr>
              <a:t>Compétences acquises :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Apprentissage de technologies : JavaScript, </a:t>
            </a:r>
            <a:r>
              <a:rPr lang="fr-FR" dirty="0" err="1" smtClean="0">
                <a:solidFill>
                  <a:srgbClr val="595959"/>
                </a:solidFill>
              </a:rPr>
              <a:t>jQuery</a:t>
            </a:r>
            <a:r>
              <a:rPr lang="fr-FR" dirty="0" smtClean="0">
                <a:solidFill>
                  <a:srgbClr val="595959"/>
                </a:solidFill>
              </a:rPr>
              <a:t>, </a:t>
            </a:r>
            <a:r>
              <a:rPr lang="fr-FR" dirty="0" err="1" smtClean="0">
                <a:solidFill>
                  <a:srgbClr val="595959"/>
                </a:solidFill>
              </a:rPr>
              <a:t>Bootstrap</a:t>
            </a:r>
            <a:r>
              <a:rPr lang="fr-FR" dirty="0" smtClean="0">
                <a:solidFill>
                  <a:srgbClr val="595959"/>
                </a:solidFill>
              </a:rPr>
              <a:t>, Ajax.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Découverte du fonctionnement d’un centre de données.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Notions en astronomie.</a:t>
            </a:r>
          </a:p>
          <a:p>
            <a:r>
              <a:rPr lang="fr-FR" dirty="0" smtClean="0">
                <a:solidFill>
                  <a:srgbClr val="595959"/>
                </a:solidFill>
              </a:rPr>
              <a:t>Source </a:t>
            </a:r>
            <a:r>
              <a:rPr lang="fr-FR" dirty="0">
                <a:solidFill>
                  <a:srgbClr val="595959"/>
                </a:solidFill>
              </a:rPr>
              <a:t>du projet : </a:t>
            </a:r>
            <a:r>
              <a:rPr lang="fr-FR" dirty="0" err="1">
                <a:solidFill>
                  <a:srgbClr val="595959"/>
                </a:solidFill>
              </a:rPr>
              <a:t>https</a:t>
            </a:r>
            <a:r>
              <a:rPr lang="fr-FR" dirty="0">
                <a:solidFill>
                  <a:srgbClr val="595959"/>
                </a:solidFill>
              </a:rPr>
              <a:t>://</a:t>
            </a:r>
            <a:r>
              <a:rPr lang="fr-FR" dirty="0" err="1">
                <a:solidFill>
                  <a:srgbClr val="595959"/>
                </a:solidFill>
              </a:rPr>
              <a:t>github.com</a:t>
            </a:r>
            <a:r>
              <a:rPr lang="fr-FR" dirty="0">
                <a:solidFill>
                  <a:srgbClr val="595959"/>
                </a:solidFill>
              </a:rPr>
              <a:t>/</a:t>
            </a:r>
            <a:r>
              <a:rPr lang="fr-FR" dirty="0" err="1">
                <a:solidFill>
                  <a:srgbClr val="595959"/>
                </a:solidFill>
              </a:rPr>
              <a:t>aschaaff</a:t>
            </a:r>
            <a:r>
              <a:rPr lang="fr-FR" dirty="0">
                <a:solidFill>
                  <a:srgbClr val="595959"/>
                </a:solidFill>
              </a:rPr>
              <a:t>/</a:t>
            </a:r>
            <a:r>
              <a:rPr lang="fr-FR" dirty="0" err="1">
                <a:solidFill>
                  <a:srgbClr val="595959"/>
                </a:solidFill>
              </a:rPr>
              <a:t>votable.js</a:t>
            </a:r>
            <a:endParaRPr lang="fr-FR" dirty="0" smtClean="0">
              <a:solidFill>
                <a:srgbClr val="595959"/>
              </a:solidFill>
            </a:endParaRPr>
          </a:p>
          <a:p>
            <a:pPr lvl="1"/>
            <a:endParaRPr lang="fr-FR" dirty="0" smtClean="0">
              <a:solidFill>
                <a:srgbClr val="595959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3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Observatoire astronomique de Strasbourg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lvl="6"/>
            <a:endParaRPr lang="fr-FR" sz="2000" dirty="0" smtClean="0"/>
          </a:p>
          <a:p>
            <a:pPr lvl="6"/>
            <a:r>
              <a:rPr lang="fr-FR" sz="2000" dirty="0" smtClean="0"/>
              <a:t>Fondé en 1881.</a:t>
            </a:r>
          </a:p>
          <a:p>
            <a:pPr lvl="6"/>
            <a:r>
              <a:rPr lang="fr-FR" sz="2000" dirty="0" smtClean="0"/>
              <a:t>3 équipes : Hautes énergies, CDS, Galaxies.</a:t>
            </a:r>
          </a:p>
          <a:p>
            <a:pPr lvl="6"/>
            <a:r>
              <a:rPr lang="fr-FR" sz="2000" dirty="0" smtClean="0"/>
              <a:t>80 personnes.</a:t>
            </a:r>
          </a:p>
          <a:p>
            <a:pPr lvl="6"/>
            <a:r>
              <a:rPr lang="fr-FR" sz="2000" dirty="0" smtClean="0"/>
              <a:t>Objectifs : Recherche, enseignement, services d’observations et diffusion des connaissances. 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observatoi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3" y="3270250"/>
            <a:ext cx="2286000" cy="2286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5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centre de données astronomique de Strasbourg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39775" y="2367666"/>
            <a:ext cx="7662864" cy="3669597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 smtClean="0"/>
              <a:t>Le CDS existe depuis 1972, 30 personnes y travaillent (documentaliste</a:t>
            </a:r>
            <a:r>
              <a:rPr lang="fr-FR" sz="2000" dirty="0">
                <a:solidFill>
                  <a:srgbClr val="595959"/>
                </a:solidFill>
              </a:rPr>
              <a:t>s</a:t>
            </a:r>
            <a:r>
              <a:rPr lang="fr-FR" sz="2000" dirty="0" smtClean="0"/>
              <a:t>, informaticiens et astronomes).</a:t>
            </a:r>
          </a:p>
          <a:p>
            <a:r>
              <a:rPr lang="fr-FR" sz="2000" dirty="0" smtClean="0"/>
              <a:t>Ses </a:t>
            </a:r>
            <a:r>
              <a:rPr lang="fr-FR" sz="2000" dirty="0"/>
              <a:t>principaux objectifs sont </a:t>
            </a:r>
            <a:r>
              <a:rPr lang="fr-FR" sz="2000" dirty="0" smtClean="0"/>
              <a:t>: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L’enrichissement </a:t>
            </a:r>
            <a:r>
              <a:rPr lang="fr-FR" dirty="0">
                <a:solidFill>
                  <a:srgbClr val="595959"/>
                </a:solidFill>
              </a:rPr>
              <a:t>des données en les évaluant de façon critique et en les </a:t>
            </a:r>
            <a:r>
              <a:rPr lang="fr-FR" dirty="0" smtClean="0">
                <a:solidFill>
                  <a:srgbClr val="595959"/>
                </a:solidFill>
              </a:rPr>
              <a:t>combinant.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La collecte des données utiles concernant les objets astronomiques.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La distribution des résultats à la communauté internationale.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La conduite </a:t>
            </a:r>
            <a:r>
              <a:rPr lang="fr-FR" dirty="0" smtClean="0"/>
              <a:t>de recherches utilisant les données.</a:t>
            </a:r>
          </a:p>
          <a:p>
            <a:r>
              <a:rPr lang="fr-FR" dirty="0" smtClean="0"/>
              <a:t>Le CDS est membre fondateur de l’International Virtual </a:t>
            </a:r>
            <a:r>
              <a:rPr lang="fr-FR" dirty="0" err="1" smtClean="0"/>
              <a:t>Observatory</a:t>
            </a:r>
            <a:r>
              <a:rPr lang="fr-FR" dirty="0" smtClean="0"/>
              <a:t> Alliance (IVOA).</a:t>
            </a:r>
            <a:endParaRPr lang="fr-FR" dirty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8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principaux services du CDS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9775" y="2452009"/>
            <a:ext cx="7662864" cy="326716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 descr="vizi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2009"/>
            <a:ext cx="1198586" cy="1079718"/>
          </a:xfrm>
          <a:prstGeom prst="rect">
            <a:avLst/>
          </a:prstGeom>
        </p:spPr>
      </p:pic>
      <p:pic>
        <p:nvPicPr>
          <p:cNvPr id="8" name="Image 7" descr="ala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6" y="3864316"/>
            <a:ext cx="1575154" cy="929164"/>
          </a:xfrm>
          <a:prstGeom prst="rect">
            <a:avLst/>
          </a:prstGeom>
        </p:spPr>
      </p:pic>
      <p:pic>
        <p:nvPicPr>
          <p:cNvPr id="12" name="Image 11" descr="simb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3" y="4939430"/>
            <a:ext cx="1787287" cy="77974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400710" y="2665802"/>
            <a:ext cx="6286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595959"/>
                </a:solidFill>
              </a:rPr>
              <a:t>Collection de données sous forme de catalogues.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solidFill>
                  <a:srgbClr val="595959"/>
                </a:solidFill>
              </a:rPr>
              <a:t>13 000 catalogues correspondant à 26 000 tables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428742" y="3864316"/>
            <a:ext cx="6613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595959"/>
                </a:solidFill>
              </a:rPr>
              <a:t>Atlas interactif du ciel (images astronomiques numérisés).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solidFill>
                  <a:srgbClr val="595959"/>
                </a:solidFill>
              </a:rPr>
              <a:t>50 To de données.</a:t>
            </a:r>
            <a:endParaRPr lang="fr-FR" sz="2000" dirty="0">
              <a:solidFill>
                <a:srgbClr val="595959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400710" y="4939430"/>
            <a:ext cx="6286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595959"/>
                </a:solidFill>
              </a:rPr>
              <a:t>Base de données d’objets astronomiques.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solidFill>
                  <a:srgbClr val="595959"/>
                </a:solidFill>
              </a:rPr>
              <a:t>8 000 000 d’objets.</a:t>
            </a:r>
            <a:endParaRPr lang="fr-FR" sz="2000" dirty="0">
              <a:solidFill>
                <a:srgbClr val="595959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65187" y="5956240"/>
            <a:ext cx="794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595959"/>
                </a:solidFill>
              </a:rPr>
              <a:t>Aujourd’hui : 1 000 000 de requêtes / jour sur l’ensemble des services</a:t>
            </a:r>
            <a:endParaRPr lang="fr-FR" sz="2000" dirty="0">
              <a:solidFill>
                <a:srgbClr val="595959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3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de stage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Développement d’une nouvelle interface utilisateur pour le service </a:t>
            </a:r>
            <a:r>
              <a:rPr lang="fr-FR" dirty="0" err="1" smtClean="0">
                <a:solidFill>
                  <a:srgbClr val="595959"/>
                </a:solidFill>
              </a:rPr>
              <a:t>VizieR</a:t>
            </a:r>
            <a:r>
              <a:rPr lang="fr-FR" dirty="0">
                <a:solidFill>
                  <a:srgbClr val="595959"/>
                </a:solidFill>
              </a:rPr>
              <a:t>.</a:t>
            </a:r>
            <a:r>
              <a:rPr lang="fr-FR" dirty="0" smtClean="0"/>
              <a:t> </a:t>
            </a:r>
          </a:p>
          <a:p>
            <a:r>
              <a:rPr lang="fr-FR" dirty="0" smtClean="0"/>
              <a:t>Développement d’un analyseur pour le format (XML)  </a:t>
            </a:r>
            <a:r>
              <a:rPr lang="fr-FR" dirty="0" err="1" smtClean="0"/>
              <a:t>VOTable</a:t>
            </a:r>
            <a:r>
              <a:rPr lang="fr-FR" dirty="0" smtClean="0"/>
              <a:t> utilisé dans la nouvelle interface utilisateur.</a:t>
            </a:r>
          </a:p>
          <a:p>
            <a:r>
              <a:rPr lang="fr-FR" dirty="0" smtClean="0"/>
              <a:t>Technologies utilisé</a:t>
            </a:r>
            <a:r>
              <a:rPr lang="fr-FR" dirty="0" smtClean="0">
                <a:solidFill>
                  <a:srgbClr val="595959"/>
                </a:solidFill>
              </a:rPr>
              <a:t>es</a:t>
            </a:r>
            <a:r>
              <a:rPr lang="fr-FR" dirty="0" smtClean="0"/>
              <a:t> </a:t>
            </a:r>
            <a:r>
              <a:rPr lang="fr-FR" dirty="0"/>
              <a:t>: JavaScript, </a:t>
            </a:r>
            <a:r>
              <a:rPr lang="fr-FR" dirty="0" err="1" smtClean="0">
                <a:solidFill>
                  <a:srgbClr val="595959"/>
                </a:solidFill>
              </a:rPr>
              <a:t>jQuery</a:t>
            </a:r>
            <a:r>
              <a:rPr lang="fr-FR" dirty="0"/>
              <a:t>, Ajax, </a:t>
            </a:r>
            <a:r>
              <a:rPr lang="fr-FR" dirty="0" err="1" smtClean="0"/>
              <a:t>Bootstrap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Standard </a:t>
            </a:r>
            <a:r>
              <a:rPr lang="fr-FR" dirty="0" err="1" smtClean="0"/>
              <a:t>VOTable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Format XML utilisé pour l’échange de données astronomiques, standardisé par l’IVOA en 2003.</a:t>
            </a:r>
          </a:p>
          <a:p>
            <a:r>
              <a:rPr lang="fr-FR" dirty="0" smtClean="0"/>
              <a:t>Utilisé par </a:t>
            </a:r>
            <a:r>
              <a:rPr lang="fr-FR" dirty="0" smtClean="0">
                <a:solidFill>
                  <a:srgbClr val="595959"/>
                </a:solidFill>
              </a:rPr>
              <a:t>la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majorité des services du CDS (</a:t>
            </a:r>
            <a:r>
              <a:rPr lang="fr-FR" dirty="0" err="1" smtClean="0">
                <a:solidFill>
                  <a:srgbClr val="595959"/>
                </a:solidFill>
              </a:rPr>
              <a:t>VizieR</a:t>
            </a:r>
            <a:r>
              <a:rPr lang="fr-FR" dirty="0" smtClean="0"/>
              <a:t>, </a:t>
            </a:r>
            <a:r>
              <a:rPr lang="fr-FR" dirty="0" err="1" smtClean="0"/>
              <a:t>Simbad</a:t>
            </a:r>
            <a:r>
              <a:rPr lang="fr-FR" dirty="0" smtClean="0"/>
              <a:t>, Aladin, …).</a:t>
            </a:r>
          </a:p>
          <a:p>
            <a:r>
              <a:rPr lang="fr-FR" dirty="0" smtClean="0">
                <a:solidFill>
                  <a:srgbClr val="595959"/>
                </a:solidFill>
              </a:rPr>
              <a:t>Permet de représenter des tables de données astronomiques.</a:t>
            </a:r>
          </a:p>
          <a:p>
            <a:r>
              <a:rPr lang="fr-FR" dirty="0" smtClean="0">
                <a:solidFill>
                  <a:srgbClr val="595959"/>
                </a:solidFill>
              </a:rPr>
              <a:t>Objectif : Rendre les services et les outils interopérables et évolutifs.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6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d’un analyseur </a:t>
            </a:r>
            <a:r>
              <a:rPr lang="fr-FR" dirty="0" err="1" smtClean="0"/>
              <a:t>VOTable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>
                <a:solidFill>
                  <a:srgbClr val="595959"/>
                </a:solidFill>
              </a:rPr>
              <a:t>Objectifs: </a:t>
            </a:r>
          </a:p>
          <a:p>
            <a:pPr lvl="1"/>
            <a:r>
              <a:rPr lang="fr-FR" dirty="0" smtClean="0"/>
              <a:t>Disposer d’un outil standard pour le CDS et la communauté astronomique.</a:t>
            </a:r>
          </a:p>
          <a:p>
            <a:pPr lvl="1"/>
            <a:r>
              <a:rPr lang="fr-FR" dirty="0" smtClean="0"/>
              <a:t>Accélérer les développements qui pourront bénéficier de cette librairie.</a:t>
            </a:r>
          </a:p>
          <a:p>
            <a:pPr lvl="1"/>
            <a:r>
              <a:rPr lang="fr-FR" dirty="0" smtClean="0"/>
              <a:t>Avoir un outil unique, fiable et éprouvé sur une quantité significative (en taille et en diversité de contenu) de fichiers </a:t>
            </a:r>
            <a:r>
              <a:rPr lang="fr-FR" dirty="0" err="1" smtClean="0"/>
              <a:t>VOTable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1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Développement d’un analyseur </a:t>
            </a:r>
            <a:r>
              <a:rPr lang="fr-FR" dirty="0" err="1" smtClean="0"/>
              <a:t>VOTable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Contraintes du projet :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Gérer des volumes conséquents (~100 000 lignes minimum). La plus grande table sous </a:t>
            </a:r>
            <a:r>
              <a:rPr lang="fr-FR" dirty="0" err="1" smtClean="0">
                <a:solidFill>
                  <a:srgbClr val="595959"/>
                </a:solidFill>
              </a:rPr>
              <a:t>VizieR</a:t>
            </a:r>
            <a:r>
              <a:rPr lang="fr-FR" dirty="0" smtClean="0">
                <a:solidFill>
                  <a:srgbClr val="595959"/>
                </a:solidFill>
              </a:rPr>
              <a:t> fait ~2 milliards de lignes.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Assurer une compatibilité avec les différents navigateurs.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Gérer des fichiers </a:t>
            </a:r>
            <a:r>
              <a:rPr lang="fr-FR" dirty="0" err="1" smtClean="0">
                <a:solidFill>
                  <a:srgbClr val="595959"/>
                </a:solidFill>
              </a:rPr>
              <a:t>VOTable</a:t>
            </a:r>
            <a:r>
              <a:rPr lang="fr-FR" dirty="0" smtClean="0">
                <a:solidFill>
                  <a:srgbClr val="595959"/>
                </a:solidFill>
              </a:rPr>
              <a:t> avec contraintes (encodage, préfixe, …).</a:t>
            </a:r>
          </a:p>
          <a:p>
            <a:pPr lvl="1"/>
            <a:r>
              <a:rPr lang="fr-FR" dirty="0" smtClean="0">
                <a:solidFill>
                  <a:srgbClr val="595959"/>
                </a:solidFill>
              </a:rPr>
              <a:t>Assurer un accès aux données via un ensemble de méthodes (API).</a:t>
            </a:r>
          </a:p>
          <a:p>
            <a:pPr marL="349250" lvl="1" indent="0">
              <a:buNone/>
            </a:pPr>
            <a:endParaRPr lang="fr-FR" dirty="0" smtClean="0"/>
          </a:p>
          <a:p>
            <a:pPr marL="349250" lvl="1" indent="0">
              <a:buNone/>
            </a:pPr>
            <a:endParaRPr lang="fr-FR" dirty="0" smtClean="0"/>
          </a:p>
          <a:p>
            <a:pPr marL="34925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FF"/>
                </a:solidFill>
              </a:rPr>
              <a:t>Développement d’un analyseur </a:t>
            </a:r>
            <a:r>
              <a:rPr lang="fr-FR" dirty="0" err="1" smtClean="0">
                <a:solidFill>
                  <a:srgbClr val="FFFFFF"/>
                </a:solidFill>
              </a:rPr>
              <a:t>VOTable</a:t>
            </a:r>
            <a:r>
              <a:rPr lang="fr-FR" dirty="0" smtClean="0">
                <a:solidFill>
                  <a:srgbClr val="FFFFFF"/>
                </a:solidFill>
              </a:rPr>
              <a:t> (3)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" name="Espace réservé du contenu 3" descr="fonctionnement_li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6" b="11796"/>
          <a:stretch>
            <a:fillRect/>
          </a:stretch>
        </p:blipFill>
        <p:spPr>
          <a:xfrm>
            <a:off x="2017822" y="2646296"/>
            <a:ext cx="5418050" cy="2323433"/>
          </a:xfrm>
        </p:spPr>
      </p:pic>
      <p:sp>
        <p:nvSpPr>
          <p:cNvPr id="6" name="ZoneTexte 5"/>
          <p:cNvSpPr txBox="1"/>
          <p:nvPr/>
        </p:nvSpPr>
        <p:spPr>
          <a:xfrm>
            <a:off x="1484666" y="5436833"/>
            <a:ext cx="701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rgbClr val="7F7F7F"/>
                </a:solidFill>
              </a:rPr>
              <a:t>20 méthodes : 4 contrôles, 2 navigations, 14 guetteurs.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rgbClr val="7F7F7F"/>
                </a:solidFill>
              </a:rPr>
              <a:t>Mode développeur (retourne des avertissements dans la console).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rgbClr val="7F7F7F"/>
                </a:solidFill>
              </a:rPr>
              <a:t>Gestion encodage (base 64 et UTF-8) et préfixe intégré.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ès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Genèse.thmx</Template>
  <TotalTime>514</TotalTime>
  <Words>753</Words>
  <Application>Microsoft Macintosh PowerPoint</Application>
  <PresentationFormat>Présentation à l'écran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Genèse</vt:lpstr>
      <vt:lpstr>Développements d’outils et d’interfaces pour les services web du CDS</vt:lpstr>
      <vt:lpstr>Observatoire astronomique de Strasbourg</vt:lpstr>
      <vt:lpstr>Le centre de données astronomique de Strasbourg</vt:lpstr>
      <vt:lpstr>Les principaux services du CDS</vt:lpstr>
      <vt:lpstr>Sujet de stage</vt:lpstr>
      <vt:lpstr>Standard VOTable</vt:lpstr>
      <vt:lpstr>Développement d’un analyseur VOTable</vt:lpstr>
      <vt:lpstr>Développement d’un analyseur VOTable (2)</vt:lpstr>
      <vt:lpstr>Développement d’un analyseur VOTable (3)</vt:lpstr>
      <vt:lpstr>Bilan utilisateurs</vt:lpstr>
      <vt:lpstr>Développement d’une interface utilisateur VizieR</vt:lpstr>
      <vt:lpstr>Développement d’une interface utilisateur VizieR (2)</vt:lpstr>
      <vt:lpstr>Développement d’une interface utilisateur VizieR (3)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Rolling</dc:creator>
  <cp:lastModifiedBy>Thomas Rolling</cp:lastModifiedBy>
  <cp:revision>58</cp:revision>
  <dcterms:created xsi:type="dcterms:W3CDTF">2015-02-05T13:04:21Z</dcterms:created>
  <dcterms:modified xsi:type="dcterms:W3CDTF">2015-03-10T18:47:49Z</dcterms:modified>
</cp:coreProperties>
</file>